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389" r:id="rId3"/>
    <p:sldId id="569" r:id="rId4"/>
    <p:sldId id="538" r:id="rId5"/>
    <p:sldId id="570" r:id="rId6"/>
    <p:sldId id="571" r:id="rId7"/>
    <p:sldId id="572" r:id="rId8"/>
    <p:sldId id="568" r:id="rId9"/>
    <p:sldId id="540" r:id="rId10"/>
    <p:sldId id="541" r:id="rId11"/>
    <p:sldId id="542" r:id="rId12"/>
    <p:sldId id="543" r:id="rId13"/>
    <p:sldId id="544" r:id="rId14"/>
    <p:sldId id="545" r:id="rId15"/>
    <p:sldId id="546" r:id="rId16"/>
    <p:sldId id="547" r:id="rId17"/>
    <p:sldId id="548" r:id="rId18"/>
    <p:sldId id="549" r:id="rId19"/>
    <p:sldId id="550" r:id="rId20"/>
    <p:sldId id="551" r:id="rId21"/>
    <p:sldId id="573" r:id="rId22"/>
    <p:sldId id="574" r:id="rId23"/>
    <p:sldId id="576" r:id="rId24"/>
    <p:sldId id="575" r:id="rId25"/>
    <p:sldId id="577" r:id="rId26"/>
    <p:sldId id="578" r:id="rId27"/>
    <p:sldId id="579" r:id="rId28"/>
    <p:sldId id="580" r:id="rId29"/>
    <p:sldId id="552" r:id="rId30"/>
    <p:sldId id="553" r:id="rId31"/>
    <p:sldId id="554" r:id="rId32"/>
    <p:sldId id="555" r:id="rId33"/>
    <p:sldId id="556" r:id="rId34"/>
    <p:sldId id="557" r:id="rId35"/>
    <p:sldId id="558" r:id="rId36"/>
    <p:sldId id="559" r:id="rId37"/>
    <p:sldId id="567" r:id="rId38"/>
    <p:sldId id="560" r:id="rId39"/>
    <p:sldId id="561" r:id="rId40"/>
    <p:sldId id="562" r:id="rId41"/>
    <p:sldId id="565" r:id="rId42"/>
    <p:sldId id="566" r:id="rId43"/>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22" autoAdjust="0"/>
    <p:restoredTop sz="87124" autoAdjust="0"/>
  </p:normalViewPr>
  <p:slideViewPr>
    <p:cSldViewPr>
      <p:cViewPr varScale="1">
        <p:scale>
          <a:sx n="112" d="100"/>
          <a:sy n="112" d="100"/>
        </p:scale>
        <p:origin x="498" y="78"/>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5T20:22:24.622"/>
    </inkml:context>
    <inkml:brush xml:id="br0">
      <inkml:brushProperty name="width" value="0.05" units="cm"/>
      <inkml:brushProperty name="height" value="0.05" units="cm"/>
      <inkml:brushProperty name="color" value="#004F8B"/>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5T20:32:26.424"/>
    </inkml:context>
    <inkml:brush xml:id="br0">
      <inkml:brushProperty name="width" value="0.2" units="cm"/>
      <inkml:brushProperty name="height" value="0.2" units="cm"/>
      <inkml:brushProperty name="color" value="#7E4608"/>
    </inkml:brush>
  </inkml:definitions>
  <inkml:trace contextRef="#ctx0" brushRef="#br0">0 97 24575,'0'-6'0,"0"0"0,0 0 0,1 0 0,0 0 0,0 1 0,0-1 0,1 0 0,0 0 0,0 1 0,5-10 0,-6 13 0,1 0 0,0 0 0,-1 0 0,1 1 0,0-1 0,0 1 0,0-1 0,-1 1 0,2 0 0,-1 0 0,0 0 0,0 0 0,0 0 0,0 0 0,1 0 0,-1 1 0,0-1 0,1 1 0,-1 0 0,1 0 0,-1-1 0,0 2 0,1-1 0,-1 0 0,0 0 0,1 1 0,-1-1 0,0 1 0,1 0 0,2 1 0,0 0 0,0 1 0,0-1 0,0 1 0,0 1 0,0-1 0,5 6 0,-6-6 0,-1 0 0,1 0 0,0-1 0,-1 1 0,1-1 0,0 0 0,1 0 0,7 3 0,-10-5-50,0-1-1,0 1 1,0 0-1,0-1 0,1 0 1,-1 1-1,0-1 1,0 0-1,0 0 1,-1 0-1,1 0 0,0 0 1,0-1-1,0 1 1,-1 0-1,1-1 1,-1 0-1,1 1 0,-1-1 1,0 0-1,1 1 1,-1-1-1,0 0 1,0 0-1,0 0 1,1-4-1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5T20:33:45.616"/>
    </inkml:context>
    <inkml:brush xml:id="br0">
      <inkml:brushProperty name="width" value="0.1" units="cm"/>
      <inkml:brushProperty name="height" value="0.1" units="cm"/>
      <inkml:brushProperty name="color" value="#E71224"/>
    </inkml:brush>
  </inkml:definitions>
  <inkml:trace contextRef="#ctx0" brushRef="#br0">1 521 24575,'2286'0'0,"-2285"0"0,4 0 0,0 0 0,1 0 0,-1 0 0,1-1 0,-1 0 0,8-2 0,-12 2 0,0 1 0,0-1 0,0 1 0,0-1 0,0 0 0,0 1 0,0-1 0,0 0 0,-1 0 0,1 0 0,0 0 0,0 0 0,-1 0 0,1 0 0,-1 0 0,1 0 0,-1 0 0,1 0 0,-1 0 0,0 0 0,1 0 0,-1 0 0,0 0 0,0-1 0,0 1 0,0 0 0,0 0 0,0 0 0,0 0 0,0 0 0,-1-1 0,1 1 0,0 0 0,-1 0 0,1 0 0,-1-1 0,-5-16 0,-1 1 0,-1 0 0,0 1 0,-1-1 0,-18-22 0,-64-73 0,58 74 0,-42-36 0,58 59 0,1 0 0,0-1 0,1-1 0,-26-37 0,41 54 0,0 0 0,-1 0 0,1-1 0,0 1 0,0 0 0,-1 0 0,1-1 0,0 1 0,0 0 0,-1-1 0,1 1 0,0 0 0,0 0 0,0-1 0,0 1 0,-1-1 0,1 1 0,0 0 0,0-1 0,0 1 0,0 0 0,0-1 0,0 1 0,0-1 0,0 1 0,0 0 0,0-1 0,0 1 0,0 0 0,0-1 0,1 1 0,-1 0 0,0-1 0,0 1 0,0 0 0,0-1 0,1 1 0,-1 0 0,0-1 0,0 1 0,1 0 0,-1-1 0,19 6 0,21 17 0,-32-16 0,-1 1 0,0 0 0,-1 0 0,1 1 0,-1-1 0,-1 1 0,1 1 0,6 15 0,0 4 0,13 44 0,-17-46 0,1 0 0,15 31 0,-20-49 0,1 0 0,0 0 0,0-1 0,0 0 0,1 0 0,0 0 0,1-1 0,0 1 0,0-2 0,14 11 0,-6-8 0,-10-6 0,-1 0 0,0 1 0,0-1 0,0 1 0,0 0 0,0 0 0,-1 1 0,5 3 0,-8-5 0,1 0 0,0 0 0,0 0 0,0 0 0,-1 0 0,1 0 0,-1 0 0,0 0 0,0 0 0,1 0 0,-1 0 0,-1 0 0,1 0 0,0 0 0,0 0 0,-1 0 0,1 0 0,-1 0 0,0 0 0,1 0 0,-1 0 0,0 0 0,-2 2 0,-15 28 0,-2-1 0,-1-1 0,-1-1 0,-43 42 0,-30 40 0,-15 25 0,110-136 0,-1 0 0,1 1-1,0-1 1,0 0 0,0 0-1,-1 0 1,1 1 0,0-1-1,0 0 1,0 0 0,0 1-1,-1-1 1,1 0 0,0 0-1,0 1 1,0-1 0,0 0-1,0 0 1,0 1 0,0-1-1,0 0 1,0 0 0,0 1-1,0-1 1,0 0 0,0 1-1,0-1 1,0 0 0,0 0 0,0 1-1,0-1 1,0 0 0,1 0-1,-1 1 1,0-1 0,0 0-1,0 0 1,0 1 0,0-1-1,1 0 1,-1 0 0,0 0-1,0 0 1,0 1 0,1-1-1,-1 0 1,0 0 0,0 0-1,1 0 1,-1 0 0,0 0-1,0 1 1,1-1 0,18 3-883,-15-2 418,36 2-6361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5T20:33:48.905"/>
    </inkml:context>
    <inkml:brush xml:id="br0">
      <inkml:brushProperty name="width" value="0.1" units="cm"/>
      <inkml:brushProperty name="height" value="0.1" units="cm"/>
      <inkml:brushProperty name="color" value="#E71224"/>
    </inkml:brush>
  </inkml:definitions>
  <inkml:trace contextRef="#ctx0" brushRef="#br0">0 542 24575,'169'2'0,"186"-5"0,-223-8 0,79-2 0,818 12 0,-489 2 0,-528 0 0,-9-1 0,1 1 0,0-1 0,0 0 0,-1 0 0,1-1 0,0 1 0,0-1 0,-1 1 0,1-1 0,0 0 0,-1-1 0,1 1 0,5-4 0,-8 4 0,-1 0 0,1 1 0,-1-1 0,0 0 0,0 0 0,1 0 0,-1 0 0,0 0 0,0 0 0,0 1 0,0-1 0,0 0 0,0 0 0,0 0 0,0 0 0,0 0 0,-1 0 0,1 0 0,0 0 0,0 1 0,-1-1 0,1 0 0,-1 0 0,1 0 0,-1 1 0,0-2 0,-18-24 0,16 22 0,-33-37 0,-73-64 0,18 19 0,12 16 0,59 55 0,1-1 0,0-1 0,2 0 0,0-2 0,-21-28 0,38 47 0,-1-1 0,1 0 0,-1 1 0,1-1 0,-1 0 0,1 1 0,0-1 0,-1 0 0,1 0 0,0 0 0,0 1 0,0-1 0,-1 0 0,1 0 0,0 0 0,0 0 0,0 1 0,0-1 0,0 0 0,1-1 0,11 0 0,21 15 0,-18-6 0,0 1 0,-1 1 0,0 0 0,-1 1 0,0 1 0,-1 0 0,0 0 0,0 1 0,-1 1 0,-1 0 0,0 0 0,-1 1 0,0 0 0,7 19 0,2 14 0,-13-30 0,1 0 0,1 0 0,1-1 0,0 0 0,16 22 0,13 7 0,28 39 0,-64-82 0,0 0 0,1 0 0,-1 0 0,0 1 0,0-1 0,0 0 0,-1 1 0,1-1 0,-1 1 0,1-1 0,-1 1 0,0 0 0,0-1 0,0 1 0,0-1 0,0 1 0,-1-1 0,1 1 0,-1-1 0,1 1 0,-1-1 0,0 0 0,0 1 0,0-1 0,-1 0 0,1 0 0,0 1 0,-1-1 0,-2 2 0,-5 6 0,-1 0 0,0-1 0,0-1 0,-19 12 0,-6 6 0,20-11 22,1 1 0,0 0 0,1 0 0,1 2 0,-11 21 0,11-18-396,-1-1 0,-1-1-1,-22 25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5T20:22:24.623"/>
    </inkml:context>
    <inkml:brush xml:id="br0">
      <inkml:brushProperty name="width" value="0.05" units="cm"/>
      <inkml:brushProperty name="height" value="0.05" units="cm"/>
      <inkml:brushProperty name="color" value="#004F8B"/>
    </inkml:brush>
  </inkml:definitions>
  <inkml:trace contextRef="#ctx0" brushRef="#br0">1251 1 24575,'-13'1'0,"1"2"0,-1-1 0,1 2 0,0-1 0,0 2 0,0 0 0,0 0 0,-10 7 0,-21 9 0,-33 9 0,-103 48 0,139-58 0,0 2 0,-51 38 0,-268 251 0,333-285 0,1 2 0,2 0 0,0 1 0,3 2 0,-29 54 0,24-35 0,3 1 0,-30 108 0,41-121 0,2 0 0,2 1 0,1 0 0,3 0 0,1 76 0,4-104 0,0-1 0,0 0 0,1 0 0,1 0 0,0 0 0,0 0 0,1-1 0,0 1 0,1-1 0,11 14 0,2-1 0,0 0 0,38 31 0,-9-12 0,2-3 0,1-2 0,2-2 0,1-3 0,95 40 0,-90-51 0,2-2 0,0-4 0,0-1 0,1-4 0,75 2 0,182-7 0,-51-3 0,1011 16 0,-1183-17 0,310 7 0,-395-6 0,28-1 0,-39 0 0,0 0 0,1 0 0,-1 0 0,0 0 0,0 0 0,0 0 0,0 0 0,1 0 0,-1 0 0,0 0 0,0 0 0,0 0 0,1 0 0,-1 0 0,0 0 0,0 0 0,0 0 0,0-1 0,0 1 0,1 0 0,-1 0 0,0 0 0,0 0 0,0 0 0,0 0 0,0-1 0,0 1 0,0 0 0,1 0 0,-1 0 0,0 0 0,0-1 0,0 1 0,0 0 0,0 0 0,0 0 0,0 0 0,0-1 0,0 1 0,0 0 0,0 0 0,0 0 0,0-1 0,-7-8 0,-15-8 0,21 16 0,-27-20 0,2 0 0,-45-45 0,54 48 0,-36-26 0,41 36 0,1-1 0,0 0 0,0-1 0,1-1 0,0 1 0,0-1 0,1-1 0,-10-17 0,14 19 0,-1 0 0,0 1 0,-14-16 0,94 98 0,116 89 0,-181-153 0,0-1 0,-1 2 0,0-1 0,-1 1 0,11 19 0,-16-26 0,-2-2 0,1 0 0,0 0 0,0 1 0,-1-1 0,1 0 0,-1 1 0,1-1 0,-1 1 0,1-1 0,-1 0 0,0 1 0,0-1 0,0 1 0,0-1 0,0 1 0,0-1 0,0 1 0,0-1 0,0 1 0,-1-1 0,1 0 0,-1 1 0,1-1 0,-1 0 0,1 1 0,-1-1 0,0 0 0,-1 2 0,-3 2 0,1 0 0,-1-1 0,0 0 0,0 0 0,-9 5 0,-11 9 0,-156 146 0,68-75-1365,102-80-5461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5T20:22:39.903"/>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0 0,'330'10,"-304"-9,-11-1,0 1,27 5,-39-5,1 0,-1 0,1 0,-1 0,0 1,1-1,-1 1,0 0,0 0,0 0,-1 0,1 1,0-1,-1 1,0 0,5 5,-2 0,0 0,-1 0,0 1,0 0,0 0,-1 0,-1 0,0 0,0 0,-1 1,0-1,0 13,-2 30,1 324,4-346,-2-24,-1 1,-1-1,1 0,-1 1,-1 11,1-17,-1 0,1 0,-1 0,1 0,-1 0,1 0,-1 0,0 0,0 0,1 0,-1 0,0 0,0 0,0-1,0 1,0 0,0-1,0 1,0-1,-1 1,1-1,0 0,0 1,0-1,0 0,-1 0,1 0,-1 0,-41 0,32-1,-80 1,-22-2,74-4,-21 0,53 6,-1 0,0 0,0-1,1 0,-13-3,18 3,0 0,0 1,0-1,1 0,-1 0,1 0,-1 0,0 0,1-1,0 1,-1 0,1-1,0 1,0-1,-1 1,1-1,0 0,1 1,-1-1,0 0,0 0,1 0,-1 1,1-1,0 0,-1 0,1-3,0-32,7-53,0-23,-7 111,0 1,0 0,0-1,0 1,1-1,-1 1,0 0,1 0,-1-1,1 1,0 0,-1 0,1-1,0 1,0 0,0 0,-1 0,1 0,0 0,0 0,1 0,-1 1,0-1,0 0,0 1,0-1,1 0,-1 1,0-1,1 1,-1 0,0 0,1-1,0 1,8-1,0 1,0-1,19 4,-8-2,46 0,-57-1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5T20:22:39.904"/>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1 2,'439'0,"-431"0,0 1,0 0,-1 0,1 1,0 0,-1 1,1-1,-1 1,0 1,0-1,0 1,0 1,6 5,-11-8,0 0,-1 0,1 0,-1 0,1 1,-1-1,0 0,0 1,0-1,0 1,0-1,-1 1,1-1,-1 1,1 0,-1 2,-2 51,0-30,1 18,1 0,3 0,2 0,13 54,4-20,-12-49,-2-1,0 2,-3-1,0 0,1 39,-8-32,-7 38,9-72,-1 0,0-1,1 1,-1 0,0 0,0-1,0 1,0 0,0-1,0 1,-1-1,1 0,0 1,-1-1,1 0,-1 0,1 0,-1 0,0 0,1 0,-1 0,0-1,0 1,1 0,-1-1,0 0,0 1,0-1,-2 0,-9 1,-1 0,1-1,-17-3,9 2,-98-11,73 6,-55 1,93 3,0 1,0-1,0 0,1-1,-1 0,1 0,-1-1,1 0,0 0,0 0,1-1,0 0,-8-8,11 10,0 0,1-1,-1 0,1 1,0-1,0 0,0 0,1 0,0 0,-2-7,-6-46,6 36,-2-19,2 1,1-1,4-47,-1 85,-1 1,0 0,1 0,-1-1,1 1,0 0,-1 0,1 0,0 0,-1 0,1 0,0 0,0 0,0 0,0 0,0 0,0 1,0-1,0 0,1 1,-1-1,0 1,0-1,1 1,-1-1,0 1,0 0,1 0,-1 0,2 0,7-1,1 0,19 3,-15-1,19 1,-22-1,0 0,0-1,0 0,0-1,20-3,-30 3,1 0,0-1,0 1,0-1,-1 0,1 0,-1 0,1 0,-1 0,0 0,0-1,0 1,0-1,0 1,-1-1,1 0,1-5,3-6,-1-1,5-22,-2 8,-2 5,-4 15,0 0,1 0,5-12,-7 19,1-1,-1 1,0 0,1 0,-1 1,1-1,-1 0,1 0,0 1,0-1,-1 1,1-1,0 1,1 0,-1 0,0 0,0 0,3 0,25-6,-1 1,1 1,1 2,36 1,-3 3,98-2,-153-1,0 0,-1-1,1 0,-1 0,1-1,-1 0,0 0,0-1,-1 0,1-1,6-6,19-12,-31 23,-1 1,1-1,-1 0,0 0,1 0,-1 0,0-1,0 1,1 0,-1 0,0-1,0 1,0 0,-1-1,1 1,0-1,0 0,-1 1,1-1,-1 1,0-1,1-3,-1 3,-1 1,1-1,-1 0,0 0,1 0,-1 1,0-1,0 0,0 1,0-1,0 1,-1-1,1 1,0 0,-1-1,-2-1,-4-2,0 0,-1 0,1 1,-1 0,0 0,-17-4,10 6,1 1,-22 0,3 3,40-2,40 0,70 9,-63-5,-38-3,-1 0,1 1,27 7,-38-8,0 0,-1 1,1-1,-1 0,0 1,1 0,-1 0,0 0,5 4,-7-4,0 0,1 0,-1 0,0 1,0-1,0 0,0 1,-1-1,1 1,-1-1,1 1,-1-1,0 1,0-1,-1 4,2 46,-3 62,-3-64,-1 45,5-41,3 46,2-61,2 26,6 41,-12-103,0 0,0 0,0 0,-1 0,1 0,-1 0,1 0,-1 0,0 0,0 0,-1-1,0 4,0-5,1 1,-1-1,1 0,-1 1,1-1,-1 0,0 0,0 0,1 0,-1 0,0-1,0 1,0 0,0-1,0 0,0 1,0-1,-4 0,-154 0,67-2,83 2,5 0,0 0,1 0,-1 0,0-1,1 1,-9-3,12 2,-1 0,1 1,-1-1,1 0,0 0,-1-1,1 1,0 0,0 0,0 0,0-1,0 1,0-1,0 1,0-1,0 1,1-1,-1 1,1-1,-1 0,1 1,-1-4,-1-9,0 0,0-1,2 1,0-1,0 1,5-28,-4 40,-1 0,1 0,0 1,-1-1,1 0,0 1,0-1,0 1,0-1,0 1,1-1,-1 1,0 0,1-1,-1 1,1 0,-1 0,1 0,-1 0,1 1,0-1,-1 0,1 1,0-1,0 1,2-1,7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5T20:23:46.564"/>
    </inkml:context>
    <inkml:brush xml:id="br0">
      <inkml:brushProperty name="width" value="0.1" units="cm"/>
      <inkml:brushProperty name="height" value="0.1" units="cm"/>
      <inkml:brushProperty name="color" value="#E71224"/>
    </inkml:brush>
  </inkml:definitions>
  <inkml:trace contextRef="#ctx0" brushRef="#br0">3531 4567 24575,'2'-293'0,"-5"-311"0,-19 412 0,12 131 0,-3-99 0,12 77 0,17-343 0,-6 287 0,-9-163 0,-3 134 0,2 116 0,-5-124 0,2 151 0,-1 1 0,0 0 0,-2 1 0,-1-1 0,-13-29 0,-103-219 0,101 218 0,-3 1 0,-1 1 0,-3 1 0,-2 2 0,-48-59 0,-16 1 0,-139-125 0,-10 38 0,220 176 0,-1 2 0,-1 1 0,0 0 0,-1 3 0,-36-13 0,30 13 0,-22-7 0,-1 1 0,0 4 0,-81-12 0,23 5 0,84 14 0,0 1 0,-56-4 0,-183-15 0,168 11 0,-22 7 0,-21-3 0,60 1 0,0 5 0,-94 6 0,43 0 0,102 0 0,-47 8 0,47-5 0,-44 1 0,-336-7 0,413 1 0,0 0 0,0 1 0,-1-1 0,1 0 0,0 0 0,-1 0 0,1 0 0,0 0 0,-1 0 0,1 0 0,0 0 0,0 0 0,-1 0 0,1 0 0,0 0 0,-1 0 0,1 0 0,0 0 0,0-1 0,-1 1 0,1 0 0,0 0 0,-1 0 0,1 0 0,0 0 0,0-1 0,0 1 0,-1 0 0,1 0 0,0-1 0,0 1 0,0 0 0,-1 0 0,1-1 0,0 1 0,0 0 0,0 0 0,0-1 0,0 1 0,0 0 0,-1 0 0,1-1 0,0 1 0,0 0 0,0-1 0,0 1 0,0 0 0,0-1 0,0 1 0,0 0 0,0 0 0,1-1 0,-1 1 0,0 0 0,0-1 0,0 1 0,0 0 0,0 0 0,0-1 0,1 1 0,21-24 0,37-20 0,-34 27 0,43-38 0,-47 36 0,1 2 0,37-24 0,-11 18 0,-36 18 0,1-1 0,-1 0 0,19-12 0,-30 15 0,-11 7 0,-15 15 0,-31 43 0,-122 104 0,161-153 0,12-10 0,0 1 0,0-1 0,1 1 0,-1 0 0,1 0 0,0 1 0,-4 4 0,8-7 0,-1-1 0,0 1 0,1 0 0,-1-1 0,1 1 0,-1 0 0,1-1 0,0 1 0,0 0 0,-1 0 0,1 0 0,1-1 0,-1 1 0,0 0 0,0 0 0,1-1 0,-1 1 0,1 0 0,-1-1 0,1 1 0,0 0 0,-1-1 0,1 1 0,0-1 0,0 1 0,0-1 0,1 0 0,1 3 0,10 8 0,-1 0 0,2-1 0,0-1 0,0 0 0,0-1 0,27 12 0,12 9 0,2 2 0,-36-22 0,0 1 0,-1 0 0,-1 2 0,0 0 0,25 24 0,-26-20 0,0 1 0,-40-38 0,-166-154 0,125 110 0,49 46-273,-2 0 0,0 1 0,-1 1 0,-40-26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5T20:24:00.812"/>
    </inkml:context>
    <inkml:brush xml:id="br0">
      <inkml:brushProperty name="width" value="0.1" units="cm"/>
      <inkml:brushProperty name="height" value="0.1" units="cm"/>
      <inkml:brushProperty name="color" value="#E71224"/>
    </inkml:brush>
  </inkml:definitions>
  <inkml:trace contextRef="#ctx0" brushRef="#br0">3531 4567 24575,'2'-293'0,"-5"-311"0,-19 412 0,12 131 0,-3-99 0,12 77 0,17-343 0,-6 287 0,-9-163 0,-3 134 0,2 116 0,-5-124 0,2 151 0,-1 1 0,0 0 0,-2 1 0,-1-1 0,-13-29 0,-103-219 0,101 218 0,-3 1 0,-1 1 0,-3 1 0,-2 2 0,-48-59 0,-16 1 0,-139-125 0,-10 38 0,220 176 0,-1 2 0,-1 1 0,0 0 0,-1 3 0,-36-13 0,30 13 0,-22-7 0,-1 1 0,0 4 0,-81-12 0,23 5 0,84 14 0,0 1 0,-56-4 0,-183-15 0,168 11 0,-22 7 0,-21-3 0,60 1 0,0 5 0,-94 6 0,43 0 0,102 0 0,-47 8 0,47-5 0,-44 1 0,-336-7 0,413 1 0,0 0 0,0 1 0,-1-1 0,1 0 0,0 0 0,-1 0 0,1 0 0,0 0 0,-1 0 0,1 0 0,0 0 0,0 0 0,-1 0 0,1 0 0,0 0 0,-1 0 0,1 0 0,0 0 0,0-1 0,-1 1 0,1 0 0,0 0 0,-1 0 0,1 0 0,0 0 0,0-1 0,0 1 0,-1 0 0,1 0 0,0-1 0,0 1 0,0 0 0,-1 0 0,1-1 0,0 1 0,0 0 0,0 0 0,0-1 0,0 1 0,0 0 0,-1 0 0,1-1 0,0 1 0,0 0 0,0-1 0,0 1 0,0 0 0,0-1 0,0 1 0,0 0 0,0 0 0,1-1 0,-1 1 0,0 0 0,0-1 0,0 1 0,0 0 0,0 0 0,0-1 0,1 1 0,21-24 0,37-20 0,-34 27 0,43-38 0,-47 36 0,1 2 0,37-24 0,-11 18 0,-36 18 0,1-1 0,-1 0 0,19-12 0,-30 15 0,-11 7 0,-15 15 0,-31 43 0,-122 104 0,161-153 0,12-10 0,0 1 0,0-1 0,1 1 0,-1 0 0,1 0 0,0 1 0,-4 4 0,8-7 0,-1-1 0,0 1 0,1 0 0,-1-1 0,1 1 0,-1 0 0,1-1 0,0 1 0,0 0 0,-1 0 0,1 0 0,1-1 0,-1 1 0,0 0 0,0 0 0,1-1 0,-1 1 0,1 0 0,-1-1 0,1 1 0,0 0 0,-1-1 0,1 1 0,0-1 0,0 1 0,0-1 0,1 0 0,1 3 0,10 8 0,-1 0 0,2-1 0,0-1 0,0 0 0,0-1 0,27 12 0,12 9 0,2 2 0,-36-22 0,0 1 0,-1 0 0,-1 2 0,0 0 0,25 24 0,-26-20 0,0 1 0,-40-38 0,-166-154 0,125 110 0,49 46-273,-2 0 0,0 1 0,-1 1 0,-40-26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5T20:32:26.421"/>
    </inkml:context>
    <inkml:brush xml:id="br0">
      <inkml:brushProperty name="width" value="0.2" units="cm"/>
      <inkml:brushProperty name="height" value="0.2" units="cm"/>
      <inkml:brushProperty name="color" value="#7E4608"/>
    </inkml:brush>
  </inkml:definitions>
  <inkml:trace contextRef="#ctx0" brushRef="#br0">741 0 24575,'-1'21'0,"-1"0"0,-7 27 0,-1 12 0,-6-65 0,13 3 0,0 0 0,0 1 0,0-1 0,0 1 0,0 0 0,-1 0 0,1 0 0,0 0 0,-1 0 0,1 1 0,-1 0 0,1 0 0,-1 0 0,1 0 0,-1 0 0,-4 1 0,6 2 0,0 0 0,0 0 0,0 0 0,0 0 0,0 0 0,1 0 0,-1 0 0,1 0 0,0 1 0,0-1 0,0 0 0,0 4 0,1-3 0,-1 0 0,0 0 0,-1 0 0,1-1 0,0 1 0,-1 0 0,0-1 0,-3 5 0,4-7 0,0 0 0,0-1 0,0 1 0,0-1 0,0 1 0,0-1 0,0 0 0,0 0 0,0 1 0,0-1 0,0 0 0,0 0 0,-1 0 0,1 0 0,0 0 0,0 0 0,0 0 0,0-1 0,0 1 0,0 0 0,0-1 0,0 1 0,0 0 0,0-1 0,0 1 0,0-1 0,0 0 0,0 1 0,0-1 0,0 0 0,0 0 0,1 1 0,-1-1 0,0 0 0,0-1 0,-7-6 0,1 1 0,1-1 0,0 0 0,0 0 0,-9-16 0,-14-20 0,29 44 0,-1-1 0,1 1 0,0-1 0,-1 0 0,1 1 0,-1-1 0,1 1 0,-1-1 0,1 1 0,-1 0 0,0-1 0,1 1 0,-1 0 0,1-1 0,-1 1 0,0 0 0,1 0 0,-1-1 0,0 1 0,0 0 0,1 0 0,-1 0 0,0 0 0,1 0 0,-1 0 0,0 0 0,1 0 0,-1 0 0,-1 1 0,-13 16 0,-5 39 0,18-46 0,-19 39 0,21-48 0,-1-1 0,1 1 0,-1 0 0,1-1 0,-1 1 0,1-1 0,-1 1 0,1-1 0,-1 1 0,1-1 0,-1 1 0,0-1 0,1 0 0,-1 1 0,0-1 0,1 0 0,-1 1 0,0-1 0,0 0 0,1 0 0,-1 0 0,0 0 0,-1 1 0,1-2 0,0 0 0,0 1 0,0-1 0,-1 0 0,1 0 0,0 0 0,0 1 0,0-1 0,1 0 0,-1 0 0,0 0 0,0-1 0,0 1 0,1 0 0,-1 0 0,0 0 0,1-1 0,-1-1 0,-5-13 0,1 0 0,-5-28 0,7 29 0,0 0 0,-2 1 0,-5-15 0,10 29 0,0-1 0,-1 1 0,1-1 0,0 1 0,0-1 0,-1 1 0,1-1 0,-1 1 0,1-1 0,0 1 0,-1 0 0,1-1 0,-1 1 0,1 0 0,-1 0 0,1-1 0,-1 1 0,1 0 0,-1 0 0,0 0 0,1-1 0,-1 1 0,1 0 0,-1 0 0,1 0 0,-1 0 0,1 0 0,-1 0 0,0 0 0,1 0 0,-1 0 0,1 1 0,-1-1 0,1 0 0,-1 0 0,1 0 0,-1 1 0,1-1 0,-1 0 0,1 1 0,-1-1 0,1 0 0,-1 1 0,1-1 0,0 0 0,-1 1 0,0 0 0,-25 26 0,19-18 0,2-4 0,-1 0 0,1 0 0,-1 0 0,0-1 0,0 0 0,0 0 0,-1 0 0,1-1 0,-1 0 0,0 0 0,0-1 0,-13 3 0,17-4 0,-1-1 0,0 0 0,1 0 0,-1-1 0,0 1 0,1-1 0,-1 0 0,1 0 0,-1 0 0,1 0 0,0-1 0,-1 1 0,1-1 0,0 0 0,0 0 0,0 0 0,0 0 0,0-1 0,1 1 0,-1-1 0,1 0 0,-1 1 0,1-1 0,0 0 0,0 0 0,0-1 0,-1-4 0,-4-7 0,-15-24 0,21 39 0,1-1 0,0 1 0,-1 0 0,1-1 0,0 1 0,-1 0 0,1-1 0,-1 1 0,1 0 0,-1 0 0,1-1 0,-1 1 0,1 0 0,-1 0 0,1 0 0,-1 0 0,1 0 0,-1 0 0,1 0 0,-1 0 0,1 0 0,-1 0 0,1 0 0,-1 0 0,1 0 0,-2 0 0,1 1 0,0 0 0,0 0 0,0 0 0,0 0 0,0 0 0,0 0 0,0 0 0,0 0 0,0 0 0,0 1 0,1-1 0,-1 0 0,0 1 0,0 1 0,-49 98-1365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5T20:32:26.422"/>
    </inkml:context>
    <inkml:brush xml:id="br0">
      <inkml:brushProperty name="width" value="0.2" units="cm"/>
      <inkml:brushProperty name="height" value="0.2" units="cm"/>
      <inkml:brushProperty name="color" value="#7E4608"/>
    </inkml:brush>
  </inkml:definitions>
  <inkml:trace contextRef="#ctx0" brushRef="#br0">1 71 24575,'0'142'0,"0"-156"0,4-88 0,-3 94 0,0 0 0,1 0 0,0 1 0,0-1 0,0 1 0,1-1 0,0 1 0,1 0 0,0 0 0,7-9 0,-11 15 0,1 0 0,0 1 0,-1-1 0,1 1 0,0 0 0,0-1 0,-1 1 0,1-1 0,0 1 0,0 0 0,0 0 0,0 0 0,0-1 0,-1 1 0,1 0 0,0 0 0,0 0 0,0 0 0,0 0 0,0 0 0,0 1 0,-1-1 0,1 0 0,0 0 0,0 1 0,0-1 0,0 0 0,-1 1 0,1-1 0,0 1 0,0-1 0,-1 1 0,1-1 0,0 1 0,-1 0 0,1-1 0,-1 1 0,1 0 0,-1-1 0,1 1 0,-1 0 0,1 0 0,-1 0 0,0-1 0,1 2 0,21 39 0,-17-27 0,-1 0 0,0 0 0,-1 1 0,2 24 0,-4-25 0,1 0 0,0 0 0,1-1 0,1 1 0,5 13 0,-8-26 0,-1 0 0,0 0 0,1 0 0,-1-1 0,1 1 0,-1 0 0,1-1 0,-1 1 0,1 0 0,-1-1 0,1 1 0,-1-1 0,1 1 0,0-1 0,0 1 0,-1-1 0,1 1 0,0-1 0,0 0 0,-1 1 0,1-1 0,0 0 0,0 0 0,0 0 0,-1 1 0,1-1 0,0 0 0,0 0 0,0 0 0,0 0 0,0 0 0,-1-1 0,1 1 0,0 0 0,0 0 0,0-1 0,-1 1 0,1 0 0,0-1 0,0 1 0,-1 0 0,1-1 0,0 1 0,-1-1 0,1 0 0,0 1 0,-1-1 0,1 0 0,37-40 0,-24 24 0,3-1 0,-13 12 0,0 1 0,1 0 0,0 0 0,0 0 0,0 0 0,1 1 0,9-6 0,-14 10 0,0 0 0,0 0 0,0 0 0,0 1 0,-1-1 0,1 0 0,0 0 0,0 1 0,0-1 0,0 1 0,-1-1 0,1 1 0,0-1 0,0 1 0,-1-1 0,1 1 0,0-1 0,-1 1 0,1 0 0,-1 0 0,1-1 0,-1 1 0,1 0 0,-1 0 0,1 0 0,-1-1 0,0 1 0,1 2 0,9 28 0,-9-26 0,17 35 0,-17-39 0,-1-1 0,0 1 0,1-1 0,-1 1 0,1-1 0,-1 1 0,1-1 0,-1 1 0,1-1 0,-1 0 0,1 1 0,0-1 0,-1 0 0,1 1 0,-1-1 0,1 0 0,0 0 0,-1 0 0,1 1 0,0-1 0,-1 0 0,1 0 0,0 0 0,1-1 0,-1 1 0,0-1 0,0 1 0,0-1 0,0 0 0,-1 0 0,1 1 0,0-1 0,0 0 0,0 0 0,-1 0 0,1 0 0,0 0 0,-1 0 0,1 0 0,-1 0 0,1 0 0,0-2 0,7-15 0,-5 7 0,2 0 0,0 1 0,0 0 0,1 0 0,12-17 0,-17 27 0,-1 0 0,1-1 0,-1 1 0,1 0 0,-1 0 0,1 0 0,0-1 0,-1 1 0,1 0 0,-1 0 0,1 0 0,-1 0 0,1 0 0,0 0 0,-1 0 0,1 0 0,-1 0 0,1 0 0,-1 1 0,1-1 0,0 0 0,-1 0 0,1 0 0,-1 1 0,1-1 0,-1 0 0,1 1 0,-1-1 0,1 0 0,-1 1 0,0-1 0,1 1 0,-1-1 0,1 1 0,-1-1 0,0 0 0,0 1 0,1 0 0,-1-1 0,0 1 0,0-1 0,1 1 0,-1 0 0,15 32 0,-12-25 0,6 15 0,-7-15 0,1-1 0,0 1 0,1-1 0,-1 1 0,1-1 0,1 0 0,-1 0 0,1-1 0,0 1 0,11 8 0,-15-14 0,1 0 0,-1-1 0,0 1 0,1-1 0,-1 0 0,1 1 0,-1-1 0,1 0 0,-1 0 0,1 0 0,-1 0 0,1 0 0,-1-1 0,1 1 0,-1 0 0,1-1 0,-1 1 0,1-1 0,-1 1 0,0-1 0,1 1 0,-1-1 0,0 0 0,1 0 0,-1 0 0,0 0 0,0 0 0,0 0 0,0 0 0,0 0 0,0 0 0,0-1 0,1-1 0,32-51 0,-26 39 0,-2 5 0,19-26 0,-25 36 0,0 0 0,1-1 0,-1 1 0,1 0 0,-1 0 0,1-1 0,-1 1 0,0 0 0,1 0 0,-1-1 0,1 1 0,-1 0 0,1 0 0,-1 0 0,1 0 0,0 0 0,-1 0 0,1 0 0,-1 0 0,1 0 0,-1 0 0,1 0 0,-1 0 0,1 0 0,0 1 0,11 18 0,-6 11 0,2 18 0,-7-47 0,-1 0 0,0 1 0,1-1 0,-1 1 0,1-1 0,-1 0 0,1 0 0,0 1 0,-1-1 0,1 0 0,0 0 0,0 0 0,0 0 0,0 1 0,0-1 0,0-1 0,0 1 0,0 0 0,0 0 0,1 0 0,-1-1 0,0 1 0,2 0 0,-2-1 0,0 0 0,0-1 0,0 1 0,1-1 0,-2 1 0,1-1 0,0 1 0,0-1 0,0 1 0,0-1 0,0 0 0,0 0 0,-1 1 0,1-1 0,0 0 0,0 0 0,-1 0 0,1 0 0,-1 0 0,1 0 0,-1 0 0,1 0 0,-1 0 0,0 0 0,1-2 0,10-33 0,-10 31 0,1-6 0,7-28 0,-9 38 0,1 1 0,-1-1 0,0 0 0,0 1 0,0-1 0,0 1 0,1-1 0,-1 1 0,0-1 0,1 0 0,-1 1 0,0-1 0,1 1 0,-1 0 0,1-1 0,-1 1 0,1-1 0,-1 1 0,1-1 0,-1 1 0,1 0 0,-1 0 0,1-1 0,-1 1 0,1 0 0,-1 0 0,1-1 0,0 1 0,-1 0 0,1 0 0,0 0 0,-1 0 0,1 0 0,-1 0 0,1 0 0,0 0 0,-1 0 0,1 0 0,0 1 0,-1-1 0,1 0 0,-1 0 0,1 0 0,-1 1 0,1-1 0,0 1 0,12 8-1365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5T20:32:26.423"/>
    </inkml:context>
    <inkml:brush xml:id="br0">
      <inkml:brushProperty name="width" value="0.2" units="cm"/>
      <inkml:brushProperty name="height" value="0.2" units="cm"/>
      <inkml:brushProperty name="color" value="#7E4608"/>
    </inkml:brush>
  </inkml:definitions>
  <inkml:trace contextRef="#ctx0" brushRef="#br0">430 122 24575,'0'-1'0,"1"0"0,-1 0 0,0 0 0,0 0 0,0 0 0,0 0 0,0 0 0,0 0 0,0 0 0,0 0 0,0 0 0,0 0 0,0 0 0,-1 0 0,1 0 0,0 0 0,-1 0 0,1 0 0,-1 1 0,1-1 0,-1 0 0,1 0 0,-1 0 0,0 0 0,0 1 0,1-1 0,-1 0 0,0 1 0,0-1 0,1 1 0,-1-1 0,0 1 0,0-1 0,0 1 0,0-1 0,0 1 0,0 0 0,-1-1 0,0 2 0,0-1 0,1 1 0,-1 0 0,1 0 0,-1-1 0,1 1 0,0 0 0,-1 0 0,1 0 0,0 0 0,0 1 0,-1-1 0,1 0 0,0 1 0,0-1 0,0 0 0,1 1 0,-1-1 0,0 1 0,0-1 0,1 1 0,-1 2 0,1-2 0,-1-1 0,1 1 0,0-1 0,-1 1 0,1-1 0,0 1 0,-1-1 0,0 0 0,1 1 0,-1-1 0,0 0 0,0 1 0,0-1 0,0 0 0,0 0 0,0 0 0,0 0 0,0 0 0,0 0 0,0 0 0,-1 0 0,1 0 0,0-1 0,-1 1 0,1 0 0,-1-1 0,1 1 0,0-1 0,-1 1 0,1-1 0,-1 0 0,0 0 0,1 0 0,-1 0 0,1 0 0,-1 0 0,1 0 0,-1 0 0,-1-1 0,-1-1 0,1 0 0,0 0 0,-1 0 0,1 0 0,0-1 0,0 1 0,1-1 0,-1 0 0,1 0 0,-1 0 0,1 0 0,0 0 0,0-1 0,-3-5 0,4 6 0,0 1 0,0 0 0,-1-1 0,1 1 0,-1 0 0,1 0 0,-1 0 0,0 0 0,0 0 0,0 1 0,0-1 0,0 0 0,0 1 0,0 0 0,-1-1 0,1 1 0,0 0 0,-1 0 0,-3-1 0,-2 1 0,0 0 0,0 0 0,0 1 0,-15 0 0,17 1 0,1 0 0,0-1 0,0 0 0,-1 0 0,1 0 0,0-1 0,0 1 0,-1-1 0,1-1 0,0 1 0,0-1 0,0 0 0,1 0 0,-1 0 0,0 0 0,-5-5 0,-9-14 0,17 19 0,0-1 0,0 0 0,-1 1 0,1-1 0,0 1 0,-1 0 0,0 0 0,1 0 0,-6-2 0,-6 7 0,1 20 0,10-13-113,-9 23 354,12-32-286,0-1 0,0 1-1,0 0 1,-1-1 0,1 1 0,0 0-1,-1-1 1,1 1 0,0 0 0,-1-1-1,1 1 1,-1 0 0,1-1 0,-1 1-1,1-1 1,-1 1 0,1-1 0,-1 1-1,0-1 1,1 0 0,-1 1 0,0-1-1,1 0 1,-1 1 0,0-1 0,1 0-1,-1 0 1,0 0 0,0 0 0,1 0-1,-1 1 1,-1-1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276F144-9A5A-4C19-9841-AA86F457125C}" type="datetimeFigureOut">
              <a:rPr lang="en-US" smtClean="0"/>
              <a:t>12/5/2024</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9A7C9EB-9578-4429-9158-7934B296FDDC}" type="slidenum">
              <a:rPr lang="en-US" smtClean="0"/>
              <a:t>‹#›</a:t>
            </a:fld>
            <a:endParaRPr lang="en-US"/>
          </a:p>
        </p:txBody>
      </p:sp>
    </p:spTree>
    <p:extLst>
      <p:ext uri="{BB962C8B-B14F-4D97-AF65-F5344CB8AC3E}">
        <p14:creationId xmlns:p14="http://schemas.microsoft.com/office/powerpoint/2010/main" val="1162083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05052" y="219278"/>
            <a:ext cx="4123690" cy="3917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A264684-B5DE-4471-999D-A89FE7167EDE}" type="datetime1">
              <a:rPr lang="en-US" smtClean="0"/>
              <a:t>12/5/2024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AB496B8D-F1C7-4698-A670-934D1C094377}" type="datetime1">
              <a:rPr lang="en-US" smtClean="0"/>
              <a:t>12/5/2024</a:t>
            </a:fld>
            <a:endParaRPr lang="en-US"/>
          </a:p>
        </p:txBody>
      </p:sp>
      <p:sp>
        <p:nvSpPr>
          <p:cNvPr id="6" name="Holder 6"/>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9B741FD-8C9F-4A96-83C6-F6C37F5110EC}" type="datetime1">
              <a:rPr lang="en-US" smtClean="0"/>
              <a:t>12/5/2024</a:t>
            </a:fld>
            <a:endParaRPr lang="en-US"/>
          </a:p>
        </p:txBody>
      </p:sp>
      <p:sp>
        <p:nvSpPr>
          <p:cNvPr id="7" name="Holder 7"/>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8EAA4857-787A-4808-B2E4-B31FE3774D3A}" type="datetime1">
              <a:rPr lang="en-US" smtClean="0"/>
              <a:t>12/5/2024</a:t>
            </a:fld>
            <a:endParaRPr lang="en-US"/>
          </a:p>
        </p:txBody>
      </p:sp>
      <p:sp>
        <p:nvSpPr>
          <p:cNvPr id="5" name="Holder 5"/>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78B8F724-08DC-4554-8E21-4E36C1B4DF66}" type="datetime1">
              <a:rPr lang="en-US" smtClean="0"/>
              <a:t>12/5/2024</a:t>
            </a:fld>
            <a:endParaRPr lang="en-US"/>
          </a:p>
        </p:txBody>
      </p:sp>
      <p:sp>
        <p:nvSpPr>
          <p:cNvPr id="4" name="Holder 4"/>
          <p:cNvSpPr>
            <a:spLocks noGrp="1"/>
          </p:cNvSpPr>
          <p:nvPr>
            <p:ph type="sldNum" sz="quarter" idx="7"/>
          </p:nvPr>
        </p:nvSpPr>
        <p:spPr/>
        <p:txBody>
          <a:bodyPr lIns="0" tIns="0" rIns="0" bIns="0"/>
          <a:lstStyle>
            <a:lvl1pPr algn="r">
              <a:defRPr>
                <a:solidFill>
                  <a:schemeClr val="tx1"/>
                </a:solidFill>
              </a:defRPr>
            </a:lvl1p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492240"/>
            <a:ext cx="12192000" cy="365760"/>
          </a:xfrm>
          <a:custGeom>
            <a:avLst/>
            <a:gdLst/>
            <a:ahLst/>
            <a:cxnLst/>
            <a:rect l="l" t="t" r="r" b="b"/>
            <a:pathLst>
              <a:path w="12192000" h="365759">
                <a:moveTo>
                  <a:pt x="12192000" y="0"/>
                </a:moveTo>
                <a:lnTo>
                  <a:pt x="0" y="0"/>
                </a:lnTo>
                <a:lnTo>
                  <a:pt x="0" y="365760"/>
                </a:lnTo>
                <a:lnTo>
                  <a:pt x="12192000" y="365760"/>
                </a:lnTo>
                <a:lnTo>
                  <a:pt x="12192000" y="0"/>
                </a:lnTo>
                <a:close/>
              </a:path>
            </a:pathLst>
          </a:custGeom>
          <a:solidFill>
            <a:srgbClr val="4471C4"/>
          </a:solidFill>
        </p:spPr>
        <p:txBody>
          <a:bodyPr wrap="square" lIns="0" tIns="0" rIns="0" bIns="0" rtlCol="0"/>
          <a:lstStyle/>
          <a:p>
            <a:endParaRPr/>
          </a:p>
        </p:txBody>
      </p:sp>
      <p:sp>
        <p:nvSpPr>
          <p:cNvPr id="17" name="bg object 17"/>
          <p:cNvSpPr/>
          <p:nvPr/>
        </p:nvSpPr>
        <p:spPr>
          <a:xfrm>
            <a:off x="0" y="6492240"/>
            <a:ext cx="12192000" cy="365760"/>
          </a:xfrm>
          <a:custGeom>
            <a:avLst/>
            <a:gdLst/>
            <a:ahLst/>
            <a:cxnLst/>
            <a:rect l="l" t="t" r="r" b="b"/>
            <a:pathLst>
              <a:path w="12192000" h="365759">
                <a:moveTo>
                  <a:pt x="0" y="365760"/>
                </a:moveTo>
                <a:lnTo>
                  <a:pt x="12192000" y="365760"/>
                </a:lnTo>
                <a:lnTo>
                  <a:pt x="12192000" y="0"/>
                </a:lnTo>
                <a:lnTo>
                  <a:pt x="0" y="0"/>
                </a:lnTo>
                <a:lnTo>
                  <a:pt x="0" y="365760"/>
                </a:lnTo>
                <a:close/>
              </a:path>
            </a:pathLst>
          </a:custGeom>
          <a:ln w="12700">
            <a:solidFill>
              <a:srgbClr val="2E528F"/>
            </a:solidFill>
          </a:ln>
        </p:spPr>
        <p:txBody>
          <a:bodyPr wrap="square" lIns="0" tIns="0" rIns="0" bIns="0" rtlCol="0"/>
          <a:lstStyle/>
          <a:p>
            <a:endParaRPr/>
          </a:p>
        </p:txBody>
      </p:sp>
      <p:sp>
        <p:nvSpPr>
          <p:cNvPr id="2" name="Holder 2"/>
          <p:cNvSpPr>
            <a:spLocks noGrp="1"/>
          </p:cNvSpPr>
          <p:nvPr>
            <p:ph type="title"/>
          </p:nvPr>
        </p:nvSpPr>
        <p:spPr>
          <a:xfrm>
            <a:off x="905052" y="219278"/>
            <a:ext cx="4349115" cy="3917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body" idx="1"/>
          </p:nvPr>
        </p:nvSpPr>
        <p:spPr>
          <a:xfrm>
            <a:off x="789228" y="1373504"/>
            <a:ext cx="9636760" cy="1946275"/>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E8B4CACC-E5C9-450A-9E1E-54F34D7E32FD}" type="datetime1">
              <a:rPr lang="en-US" smtClean="0"/>
              <a:t>12/5/2024</a:t>
            </a:fld>
            <a:endParaRPr lang="en-US"/>
          </a:p>
        </p:txBody>
      </p:sp>
      <p:sp>
        <p:nvSpPr>
          <p:cNvPr id="6" name="Holder 6"/>
          <p:cNvSpPr>
            <a:spLocks noGrp="1"/>
          </p:cNvSpPr>
          <p:nvPr>
            <p:ph type="sldNum" sz="quarter" idx="7"/>
          </p:nvPr>
        </p:nvSpPr>
        <p:spPr>
          <a:xfrm>
            <a:off x="9296400" y="6536620"/>
            <a:ext cx="2804160" cy="276999"/>
          </a:xfrm>
          <a:prstGeom prst="rect">
            <a:avLst/>
          </a:prstGeom>
        </p:spPr>
        <p:txBody>
          <a:bodyPr wrap="square" lIns="0" tIns="0" rIns="0" bIns="0">
            <a:spAutoFit/>
          </a:bodyPr>
          <a:lstStyle>
            <a:lvl1pPr algn="r">
              <a:defRPr>
                <a:solidFill>
                  <a:schemeClr val="tx1"/>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s.montana.edu/pearsall/classes/fall2024/476/main.htm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2.png"/><Relationship Id="rId7"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customXml" Target="../ink/ink1.xml"/><Relationship Id="rId4" Type="http://schemas.openxmlformats.org/officeDocument/2006/relationships/image" Target="../media/image23.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5.jpeg"/><Relationship Id="rId7"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customXml" Target="../ink/ink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5.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NULL"/><Relationship Id="rId5" Type="http://schemas.openxmlformats.org/officeDocument/2006/relationships/image" Target="../media/image29.png"/><Relationship Id="rId10" Type="http://schemas.openxmlformats.org/officeDocument/2006/relationships/customXml" Target="../ink/ink5.xml"/><Relationship Id="rId4" Type="http://schemas.openxmlformats.org/officeDocument/2006/relationships/image" Target="../media/image28.svg"/><Relationship Id="rId9" Type="http://schemas.openxmlformats.org/officeDocument/2006/relationships/image" Target="../media/image33.jpeg"/><Relationship Id="rId14" Type="http://schemas.openxmlformats.org/officeDocument/2006/relationships/customXml" Target="../ink/ink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NULL"/><Relationship Id="rId18" Type="http://schemas.openxmlformats.org/officeDocument/2006/relationships/image" Target="../media/image27.png"/><Relationship Id="rId3" Type="http://schemas.openxmlformats.org/officeDocument/2006/relationships/image" Target="../media/image54.png"/><Relationship Id="rId21" Type="http://schemas.openxmlformats.org/officeDocument/2006/relationships/image" Target="../media/image30.svg"/><Relationship Id="rId7" Type="http://schemas.openxmlformats.org/officeDocument/2006/relationships/image" Target="NULL"/><Relationship Id="rId12" Type="http://schemas.openxmlformats.org/officeDocument/2006/relationships/customXml" Target="../ink/ink10.xml"/><Relationship Id="rId17" Type="http://schemas.openxmlformats.org/officeDocument/2006/relationships/image" Target="../media/image60.svg"/><Relationship Id="rId25" Type="http://schemas.openxmlformats.org/officeDocument/2006/relationships/image" Target="NULL"/><Relationship Id="rId2" Type="http://schemas.openxmlformats.org/officeDocument/2006/relationships/image" Target="../media/image1.png"/><Relationship Id="rId16" Type="http://schemas.openxmlformats.org/officeDocument/2006/relationships/image" Target="../media/image59.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customXml" Target="../ink/ink7.xml"/><Relationship Id="rId11" Type="http://schemas.openxmlformats.org/officeDocument/2006/relationships/image" Target="NULL"/><Relationship Id="rId24" Type="http://schemas.openxmlformats.org/officeDocument/2006/relationships/customXml" Target="../ink/ink12.xml"/><Relationship Id="rId5" Type="http://schemas.openxmlformats.org/officeDocument/2006/relationships/image" Target="../media/image56.svg"/><Relationship Id="rId15" Type="http://schemas.openxmlformats.org/officeDocument/2006/relationships/image" Target="../media/image58.svg"/><Relationship Id="rId23" Type="http://schemas.openxmlformats.org/officeDocument/2006/relationships/image" Target="NULL"/><Relationship Id="rId10" Type="http://schemas.openxmlformats.org/officeDocument/2006/relationships/customXml" Target="../ink/ink9.xml"/><Relationship Id="rId19" Type="http://schemas.openxmlformats.org/officeDocument/2006/relationships/image" Target="../media/image28.svg"/><Relationship Id="rId4" Type="http://schemas.openxmlformats.org/officeDocument/2006/relationships/image" Target="../media/image55.png"/><Relationship Id="rId9" Type="http://schemas.openxmlformats.org/officeDocument/2006/relationships/image" Target="NULL"/><Relationship Id="rId14" Type="http://schemas.openxmlformats.org/officeDocument/2006/relationships/image" Target="../media/image57.png"/><Relationship Id="rId22" Type="http://schemas.openxmlformats.org/officeDocument/2006/relationships/customXml" Target="../ink/ink11.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8.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jpe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darkreading.com/"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roadmap.sh/cyber-security" TargetMode="External"/><Relationship Id="rId5" Type="http://schemas.openxmlformats.org/officeDocument/2006/relationships/hyperlink" Target="https://thehackernews.com/" TargetMode="External"/><Relationship Id="rId4" Type="http://schemas.openxmlformats.org/officeDocument/2006/relationships/hyperlink" Target="https://www.schneier.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1840" y="1752600"/>
            <a:ext cx="10896600" cy="936154"/>
          </a:xfrm>
          <a:prstGeom prst="rect">
            <a:avLst/>
          </a:prstGeom>
        </p:spPr>
        <p:txBody>
          <a:bodyPr vert="horz" wrap="square" lIns="0" tIns="12700" rIns="0" bIns="0" rtlCol="0">
            <a:spAutoFit/>
          </a:bodyPr>
          <a:lstStyle/>
          <a:p>
            <a:pPr marL="12700" algn="ctr">
              <a:lnSpc>
                <a:spcPct val="100000"/>
              </a:lnSpc>
              <a:spcBef>
                <a:spcPts val="100"/>
              </a:spcBef>
            </a:pPr>
            <a:r>
              <a:rPr sz="6000" b="1" dirty="0">
                <a:latin typeface="Arial" panose="020B0604020202020204" pitchFamily="34" charset="0"/>
                <a:cs typeface="Arial" panose="020B0604020202020204" pitchFamily="34" charset="0"/>
              </a:rPr>
              <a:t>CSCI</a:t>
            </a:r>
            <a:r>
              <a:rPr sz="6000" b="1" spc="-225" dirty="0">
                <a:latin typeface="Arial" panose="020B0604020202020204" pitchFamily="34" charset="0"/>
                <a:cs typeface="Arial" panose="020B0604020202020204" pitchFamily="34" charset="0"/>
              </a:rPr>
              <a:t> </a:t>
            </a:r>
            <a:r>
              <a:rPr lang="en-US" sz="6000" b="1" dirty="0">
                <a:latin typeface="Arial" panose="020B0604020202020204" pitchFamily="34" charset="0"/>
                <a:cs typeface="Arial" panose="020B0604020202020204" pitchFamily="34" charset="0"/>
              </a:rPr>
              <a:t>476</a:t>
            </a:r>
            <a:r>
              <a:rPr sz="6000" b="1" dirty="0">
                <a:latin typeface="Arial" panose="020B0604020202020204" pitchFamily="34" charset="0"/>
                <a:cs typeface="Arial" panose="020B0604020202020204" pitchFamily="34" charset="0"/>
              </a:rPr>
              <a:t>:</a:t>
            </a:r>
            <a:r>
              <a:rPr sz="6000" b="1" spc="-204" dirty="0">
                <a:latin typeface="Arial" panose="020B0604020202020204" pitchFamily="34" charset="0"/>
                <a:cs typeface="Arial" panose="020B0604020202020204" pitchFamily="34" charset="0"/>
              </a:rPr>
              <a:t> </a:t>
            </a:r>
            <a:r>
              <a:rPr lang="en-US" sz="6000" b="1" spc="-204" dirty="0">
                <a:latin typeface="Arial" panose="020B0604020202020204" pitchFamily="34" charset="0"/>
                <a:cs typeface="Arial" panose="020B0604020202020204" pitchFamily="34" charset="0"/>
              </a:rPr>
              <a:t>Computer Security</a:t>
            </a:r>
            <a:endParaRPr sz="6000" b="1" dirty="0">
              <a:latin typeface="Arial" panose="020B0604020202020204" pitchFamily="34" charset="0"/>
              <a:cs typeface="Arial" panose="020B0604020202020204" pitchFamily="34" charset="0"/>
            </a:endParaRPr>
          </a:p>
        </p:txBody>
      </p:sp>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solidFill>
                  <a:srgbClr val="FF0000"/>
                </a:solidFill>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solidFill>
                  <a:srgbClr val="FF0000"/>
                </a:solidFill>
              </a:endParaRPr>
            </a:p>
          </p:txBody>
        </p:sp>
      </p:grpSp>
      <p:grpSp>
        <p:nvGrpSpPr>
          <p:cNvPr id="6" name="object 6"/>
          <p:cNvGrpSpPr/>
          <p:nvPr/>
        </p:nvGrpSpPr>
        <p:grpSpPr>
          <a:xfrm>
            <a:off x="-6350" y="-6350"/>
            <a:ext cx="838835" cy="887730"/>
            <a:chOff x="-6350" y="-6350"/>
            <a:chExt cx="838835" cy="887730"/>
          </a:xfrm>
          <a:solidFill>
            <a:schemeClr val="accent3"/>
          </a:solidFill>
        </p:grpSpPr>
        <p:sp>
          <p:nvSpPr>
            <p:cNvPr id="7" name="object 7"/>
            <p:cNvSpPr/>
            <p:nvPr/>
          </p:nvSpPr>
          <p:spPr>
            <a:xfrm>
              <a:off x="0" y="0"/>
              <a:ext cx="826135" cy="875030"/>
            </a:xfrm>
            <a:custGeom>
              <a:avLst/>
              <a:gdLst/>
              <a:ahLst/>
              <a:cxnLst/>
              <a:rect l="l" t="t" r="r" b="b"/>
              <a:pathLst>
                <a:path w="826135" h="875030">
                  <a:moveTo>
                    <a:pt x="826008" y="0"/>
                  </a:moveTo>
                  <a:lnTo>
                    <a:pt x="0" y="0"/>
                  </a:lnTo>
                  <a:lnTo>
                    <a:pt x="0" y="874776"/>
                  </a:lnTo>
                  <a:lnTo>
                    <a:pt x="826008" y="0"/>
                  </a:lnTo>
                  <a:close/>
                </a:path>
              </a:pathLst>
            </a:custGeom>
            <a:grpFill/>
            <a:ln>
              <a:solidFill>
                <a:schemeClr val="accent3">
                  <a:lumMod val="75000"/>
                </a:schemeClr>
              </a:solidFill>
            </a:ln>
          </p:spPr>
          <p:txBody>
            <a:bodyPr wrap="square" lIns="0" tIns="0" rIns="0" bIns="0" rtlCol="0"/>
            <a:lstStyle/>
            <a:p>
              <a:endParaRPr>
                <a:solidFill>
                  <a:srgbClr val="FF0000"/>
                </a:solidFill>
              </a:endParaRPr>
            </a:p>
          </p:txBody>
        </p:sp>
        <p:sp>
          <p:nvSpPr>
            <p:cNvPr id="8" name="object 8"/>
            <p:cNvSpPr/>
            <p:nvPr/>
          </p:nvSpPr>
          <p:spPr>
            <a:xfrm>
              <a:off x="0" y="0"/>
              <a:ext cx="826135" cy="875030"/>
            </a:xfrm>
            <a:custGeom>
              <a:avLst/>
              <a:gdLst/>
              <a:ahLst/>
              <a:cxnLst/>
              <a:rect l="l" t="t" r="r" b="b"/>
              <a:pathLst>
                <a:path w="826135" h="875030">
                  <a:moveTo>
                    <a:pt x="0" y="0"/>
                  </a:moveTo>
                  <a:lnTo>
                    <a:pt x="826008" y="0"/>
                  </a:lnTo>
                  <a:lnTo>
                    <a:pt x="0" y="874776"/>
                  </a:lnTo>
                  <a:lnTo>
                    <a:pt x="0" y="0"/>
                  </a:lnTo>
                  <a:close/>
                </a:path>
              </a:pathLst>
            </a:custGeom>
            <a:grpFill/>
            <a:ln w="12700">
              <a:solidFill>
                <a:schemeClr val="accent3">
                  <a:lumMod val="75000"/>
                </a:schemeClr>
              </a:solidFill>
            </a:ln>
          </p:spPr>
          <p:txBody>
            <a:bodyPr wrap="square" lIns="0" tIns="0" rIns="0" bIns="0" rtlCol="0"/>
            <a:lstStyle/>
            <a:p>
              <a:endParaRPr>
                <a:solidFill>
                  <a:srgbClr val="FF0000"/>
                </a:solidFill>
              </a:endParaRPr>
            </a:p>
          </p:txBody>
        </p:sp>
      </p:grpSp>
      <p:sp>
        <p:nvSpPr>
          <p:cNvPr id="9" name="object 9"/>
          <p:cNvSpPr txBox="1"/>
          <p:nvPr/>
        </p:nvSpPr>
        <p:spPr>
          <a:xfrm>
            <a:off x="4648200" y="2895600"/>
            <a:ext cx="6634480" cy="382156"/>
          </a:xfrm>
          <a:prstGeom prst="rect">
            <a:avLst/>
          </a:prstGeom>
        </p:spPr>
        <p:txBody>
          <a:bodyPr vert="horz" wrap="square" lIns="0" tIns="12700" rIns="0" bIns="0" rtlCol="0">
            <a:spAutoFit/>
          </a:bodyPr>
          <a:lstStyle/>
          <a:p>
            <a:pPr marL="12700">
              <a:lnSpc>
                <a:spcPct val="100000"/>
              </a:lnSpc>
              <a:spcBef>
                <a:spcPts val="100"/>
              </a:spcBef>
            </a:pPr>
            <a:r>
              <a:rPr lang="en-US" sz="2400" spc="-10" dirty="0">
                <a:latin typeface="Calibri"/>
                <a:cs typeface="Calibri"/>
              </a:rPr>
              <a:t>Review, Lessons learned</a:t>
            </a:r>
            <a:endParaRPr sz="2400" dirty="0">
              <a:latin typeface="Calibri"/>
              <a:cs typeface="Calibri"/>
            </a:endParaRPr>
          </a:p>
        </p:txBody>
      </p:sp>
      <p:sp>
        <p:nvSpPr>
          <p:cNvPr id="10" name="object 10"/>
          <p:cNvSpPr txBox="1"/>
          <p:nvPr/>
        </p:nvSpPr>
        <p:spPr>
          <a:xfrm>
            <a:off x="76200" y="5523188"/>
            <a:ext cx="11587785" cy="887422"/>
          </a:xfrm>
          <a:prstGeom prst="rect">
            <a:avLst/>
          </a:prstGeom>
        </p:spPr>
        <p:txBody>
          <a:bodyPr vert="horz" wrap="square" lIns="0" tIns="12700" rIns="0" bIns="0" rtlCol="0">
            <a:spAutoFit/>
          </a:bodyPr>
          <a:lstStyle/>
          <a:p>
            <a:pPr marL="12700" marR="3335020">
              <a:lnSpc>
                <a:spcPct val="100000"/>
              </a:lnSpc>
              <a:spcBef>
                <a:spcPts val="100"/>
              </a:spcBef>
            </a:pPr>
            <a:r>
              <a:rPr sz="2800" dirty="0">
                <a:latin typeface="Calibri"/>
                <a:cs typeface="Calibri"/>
              </a:rPr>
              <a:t>Reese</a:t>
            </a:r>
            <a:r>
              <a:rPr sz="2800" spc="-50" dirty="0">
                <a:latin typeface="Calibri"/>
                <a:cs typeface="Calibri"/>
              </a:rPr>
              <a:t> </a:t>
            </a:r>
            <a:r>
              <a:rPr sz="2800" spc="-20" dirty="0">
                <a:latin typeface="Calibri"/>
                <a:cs typeface="Calibri"/>
              </a:rPr>
              <a:t>Pearsall </a:t>
            </a:r>
            <a:endParaRPr lang="en-US" sz="2800" spc="-20" dirty="0">
              <a:latin typeface="Calibri"/>
              <a:cs typeface="Calibri"/>
            </a:endParaRPr>
          </a:p>
          <a:p>
            <a:pPr marL="12700" marR="3335020">
              <a:lnSpc>
                <a:spcPct val="100000"/>
              </a:lnSpc>
              <a:spcBef>
                <a:spcPts val="100"/>
              </a:spcBef>
            </a:pPr>
            <a:r>
              <a:rPr lang="en-US" sz="2800" dirty="0">
                <a:latin typeface="Calibri"/>
                <a:cs typeface="Calibri"/>
              </a:rPr>
              <a:t>Fall 2024</a:t>
            </a:r>
          </a:p>
        </p:txBody>
      </p:sp>
      <p:sp>
        <p:nvSpPr>
          <p:cNvPr id="12" name="TextBox 11">
            <a:extLst>
              <a:ext uri="{FF2B5EF4-FFF2-40B4-BE49-F238E27FC236}">
                <a16:creationId xmlns:a16="http://schemas.microsoft.com/office/drawing/2014/main" id="{916A11AF-12F4-4CFA-946A-9D6E597DA2A6}"/>
              </a:ext>
            </a:extLst>
          </p:cNvPr>
          <p:cNvSpPr txBox="1"/>
          <p:nvPr/>
        </p:nvSpPr>
        <p:spPr>
          <a:xfrm>
            <a:off x="0" y="6503206"/>
            <a:ext cx="9966960" cy="338554"/>
          </a:xfrm>
          <a:prstGeom prst="rect">
            <a:avLst/>
          </a:prstGeom>
          <a:noFill/>
        </p:spPr>
        <p:txBody>
          <a:bodyPr wrap="square">
            <a:spAutoFit/>
          </a:bodyPr>
          <a:lstStyle/>
          <a:p>
            <a:pPr marL="12700" marR="3335020">
              <a:lnSpc>
                <a:spcPct val="100000"/>
              </a:lnSpc>
              <a:spcBef>
                <a:spcPts val="100"/>
              </a:spcBef>
            </a:pPr>
            <a:r>
              <a:rPr lang="en-US" sz="1600" dirty="0">
                <a:solidFill>
                  <a:schemeClr val="bg1"/>
                </a:solidFill>
                <a:latin typeface="Calibri"/>
                <a:cs typeface="Calibri"/>
                <a:hlinkClick r:id="rId2">
                  <a:extLst>
                    <a:ext uri="{A12FA001-AC4F-418D-AE19-62706E023703}">
                      <ahyp:hlinkClr xmlns:ahyp="http://schemas.microsoft.com/office/drawing/2018/hyperlinkcolor" val="tx"/>
                    </a:ext>
                  </a:extLst>
                </a:hlinkClick>
              </a:rPr>
              <a:t>https://www.cs.montana.edu/pearsall/classes/fall2024/476/main.html</a:t>
            </a:r>
            <a:endParaRPr lang="en-US" sz="1600" dirty="0">
              <a:solidFill>
                <a:schemeClr val="bg1"/>
              </a:solidFill>
              <a:latin typeface="Calibri"/>
              <a:cs typeface="Calibri"/>
            </a:endParaRPr>
          </a:p>
        </p:txBody>
      </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a:t>
            </a:fld>
            <a:endParaRPr lang="en-US" dirty="0"/>
          </a:p>
        </p:txBody>
      </p:sp>
      <p:sp>
        <p:nvSpPr>
          <p:cNvPr id="11" name="TextBox 10">
            <a:extLst>
              <a:ext uri="{FF2B5EF4-FFF2-40B4-BE49-F238E27FC236}">
                <a16:creationId xmlns:a16="http://schemas.microsoft.com/office/drawing/2014/main" id="{9889CCD5-4733-22C7-4FB7-F770B1F59CBB}"/>
              </a:ext>
            </a:extLst>
          </p:cNvPr>
          <p:cNvSpPr txBox="1"/>
          <p:nvPr/>
        </p:nvSpPr>
        <p:spPr>
          <a:xfrm>
            <a:off x="6601556" y="6486458"/>
            <a:ext cx="3248005" cy="307777"/>
          </a:xfrm>
          <a:prstGeom prst="rect">
            <a:avLst/>
          </a:prstGeom>
          <a:noFill/>
        </p:spPr>
        <p:txBody>
          <a:bodyPr wrap="none" rtlCol="0">
            <a:spAutoFit/>
          </a:bodyPr>
          <a:lstStyle/>
          <a:p>
            <a:r>
              <a:rPr lang="en-US" sz="1400" dirty="0"/>
              <a:t>*all images are stolen from the internet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10</a:t>
            </a:fld>
            <a:endParaRPr lang="en-US" dirty="0"/>
          </a:p>
        </p:txBody>
      </p:sp>
      <p:sp>
        <p:nvSpPr>
          <p:cNvPr id="2" name="TextBox 1">
            <a:extLst>
              <a:ext uri="{FF2B5EF4-FFF2-40B4-BE49-F238E27FC236}">
                <a16:creationId xmlns:a16="http://schemas.microsoft.com/office/drawing/2014/main" id="{BDB2D002-BA49-9A41-C6D9-407EEFF301B4}"/>
              </a:ext>
            </a:extLst>
          </p:cNvPr>
          <p:cNvSpPr txBox="1"/>
          <p:nvPr/>
        </p:nvSpPr>
        <p:spPr>
          <a:xfrm>
            <a:off x="26203" y="7951"/>
            <a:ext cx="8077200" cy="461665"/>
          </a:xfrm>
          <a:prstGeom prst="rect">
            <a:avLst/>
          </a:prstGeom>
          <a:noFill/>
        </p:spPr>
        <p:txBody>
          <a:bodyPr wrap="square" rtlCol="0">
            <a:spAutoFit/>
          </a:bodyPr>
          <a:lstStyle/>
          <a:p>
            <a:pPr algn="l"/>
            <a:r>
              <a:rPr lang="en-US" sz="2400" b="1" dirty="0"/>
              <a:t>SET-UID Programs</a:t>
            </a:r>
          </a:p>
        </p:txBody>
      </p:sp>
      <p:sp>
        <p:nvSpPr>
          <p:cNvPr id="6" name="TextBox 5">
            <a:extLst>
              <a:ext uri="{FF2B5EF4-FFF2-40B4-BE49-F238E27FC236}">
                <a16:creationId xmlns:a16="http://schemas.microsoft.com/office/drawing/2014/main" id="{B9BF51FB-67C0-5437-72C3-D60FB3A8D400}"/>
              </a:ext>
            </a:extLst>
          </p:cNvPr>
          <p:cNvSpPr txBox="1"/>
          <p:nvPr/>
        </p:nvSpPr>
        <p:spPr>
          <a:xfrm>
            <a:off x="1059873" y="3292825"/>
            <a:ext cx="7458362" cy="369332"/>
          </a:xfrm>
          <a:prstGeom prst="rect">
            <a:avLst/>
          </a:prstGeom>
          <a:noFill/>
        </p:spPr>
        <p:txBody>
          <a:bodyPr wrap="square">
            <a:spAutoFit/>
          </a:bodyPr>
          <a:lstStyle/>
          <a:p>
            <a:endParaRPr lang="en-US" dirty="0"/>
          </a:p>
        </p:txBody>
      </p:sp>
      <p:sp>
        <p:nvSpPr>
          <p:cNvPr id="7" name="TextBox 6">
            <a:extLst>
              <a:ext uri="{FF2B5EF4-FFF2-40B4-BE49-F238E27FC236}">
                <a16:creationId xmlns:a16="http://schemas.microsoft.com/office/drawing/2014/main" id="{19AB57DF-BAB6-E200-6E01-6CBA76703CE7}"/>
              </a:ext>
            </a:extLst>
          </p:cNvPr>
          <p:cNvSpPr txBox="1"/>
          <p:nvPr/>
        </p:nvSpPr>
        <p:spPr>
          <a:xfrm>
            <a:off x="1059873" y="3292825"/>
            <a:ext cx="7458362" cy="369332"/>
          </a:xfrm>
          <a:prstGeom prst="rect">
            <a:avLst/>
          </a:prstGeom>
          <a:noFill/>
        </p:spPr>
        <p:txBody>
          <a:bodyPr wrap="square">
            <a:spAutoFit/>
          </a:bodyPr>
          <a:lstStyle/>
          <a:p>
            <a:endParaRPr lang="en-US" dirty="0"/>
          </a:p>
        </p:txBody>
      </p:sp>
      <p:sp>
        <p:nvSpPr>
          <p:cNvPr id="8" name="Rectangle 7">
            <a:extLst>
              <a:ext uri="{FF2B5EF4-FFF2-40B4-BE49-F238E27FC236}">
                <a16:creationId xmlns:a16="http://schemas.microsoft.com/office/drawing/2014/main" id="{9F355DCC-0B86-F1F5-8318-7616D6522D0B}"/>
              </a:ext>
            </a:extLst>
          </p:cNvPr>
          <p:cNvSpPr/>
          <p:nvPr/>
        </p:nvSpPr>
        <p:spPr>
          <a:xfrm>
            <a:off x="9677400" y="1590690"/>
            <a:ext cx="1219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4ABD2DF-293A-F433-606C-16638C3F8189}"/>
              </a:ext>
            </a:extLst>
          </p:cNvPr>
          <p:cNvSpPr txBox="1"/>
          <p:nvPr/>
        </p:nvSpPr>
        <p:spPr>
          <a:xfrm>
            <a:off x="457200" y="1143000"/>
            <a:ext cx="9084538" cy="646331"/>
          </a:xfrm>
          <a:prstGeom prst="rect">
            <a:avLst/>
          </a:prstGeom>
          <a:noFill/>
        </p:spPr>
        <p:txBody>
          <a:bodyPr wrap="none" rtlCol="0">
            <a:spAutoFit/>
          </a:bodyPr>
          <a:lstStyle/>
          <a:p>
            <a:r>
              <a:rPr lang="en-US" dirty="0"/>
              <a:t>A SET-UID Program allows a user to run a program with the program owner’s privilege </a:t>
            </a:r>
          </a:p>
          <a:p>
            <a:pPr marL="285750" indent="-285750">
              <a:buFont typeface="Arial" panose="020B0604020202020204" pitchFamily="34" charset="0"/>
              <a:buChar char="•"/>
            </a:pPr>
            <a:r>
              <a:rPr lang="en-US" dirty="0"/>
              <a:t>User runs a program w/ temporarily elevated privileges </a:t>
            </a:r>
          </a:p>
        </p:txBody>
      </p:sp>
      <p:sp>
        <p:nvSpPr>
          <p:cNvPr id="12" name="TextBox 11">
            <a:extLst>
              <a:ext uri="{FF2B5EF4-FFF2-40B4-BE49-F238E27FC236}">
                <a16:creationId xmlns:a16="http://schemas.microsoft.com/office/drawing/2014/main" id="{BF3E5E7A-86A7-20E5-E32E-718DB1D3E93C}"/>
              </a:ext>
            </a:extLst>
          </p:cNvPr>
          <p:cNvSpPr txBox="1"/>
          <p:nvPr/>
        </p:nvSpPr>
        <p:spPr>
          <a:xfrm>
            <a:off x="457200" y="2124090"/>
            <a:ext cx="4876800" cy="1631216"/>
          </a:xfrm>
          <a:prstGeom prst="rect">
            <a:avLst/>
          </a:prstGeom>
          <a:noFill/>
        </p:spPr>
        <p:txBody>
          <a:bodyPr wrap="square" rtlCol="0">
            <a:spAutoFit/>
          </a:bodyPr>
          <a:lstStyle/>
          <a:p>
            <a:r>
              <a:rPr lang="en-US" sz="2000" dirty="0"/>
              <a:t>Every process has two User IDs</a:t>
            </a:r>
          </a:p>
          <a:p>
            <a:pPr marL="342900" indent="-342900">
              <a:buFont typeface="Arial" panose="020B0604020202020204" pitchFamily="34" charset="0"/>
              <a:buChar char="•"/>
            </a:pPr>
            <a:r>
              <a:rPr lang="en-US" sz="2000" dirty="0"/>
              <a:t>Real UID (RUID)– Identifies the </a:t>
            </a:r>
            <a:r>
              <a:rPr lang="en-US" sz="2000" b="1" dirty="0"/>
              <a:t>owner</a:t>
            </a:r>
            <a:r>
              <a:rPr lang="en-US" sz="2000" dirty="0"/>
              <a:t> of the process</a:t>
            </a:r>
          </a:p>
          <a:p>
            <a:pPr marL="342900" indent="-342900">
              <a:buFont typeface="Arial" panose="020B0604020202020204" pitchFamily="34" charset="0"/>
              <a:buChar char="•"/>
            </a:pPr>
            <a:r>
              <a:rPr lang="en-US" sz="2000" dirty="0"/>
              <a:t>Effective UID (EUID)– Identifies </a:t>
            </a:r>
            <a:r>
              <a:rPr lang="en-US" sz="2000" b="1" dirty="0"/>
              <a:t>current privilege </a:t>
            </a:r>
            <a:r>
              <a:rPr lang="en-US" sz="2000" dirty="0"/>
              <a:t>of the process</a:t>
            </a:r>
          </a:p>
        </p:txBody>
      </p:sp>
      <p:sp>
        <p:nvSpPr>
          <p:cNvPr id="18" name="TextBox 17">
            <a:extLst>
              <a:ext uri="{FF2B5EF4-FFF2-40B4-BE49-F238E27FC236}">
                <a16:creationId xmlns:a16="http://schemas.microsoft.com/office/drawing/2014/main" id="{3070D931-5A25-E053-3E16-2577660639CB}"/>
              </a:ext>
            </a:extLst>
          </p:cNvPr>
          <p:cNvSpPr txBox="1"/>
          <p:nvPr/>
        </p:nvSpPr>
        <p:spPr>
          <a:xfrm>
            <a:off x="6858000" y="2831160"/>
            <a:ext cx="4339650" cy="646331"/>
          </a:xfrm>
          <a:prstGeom prst="rect">
            <a:avLst/>
          </a:prstGeom>
          <a:noFill/>
        </p:spPr>
        <p:txBody>
          <a:bodyPr wrap="none" rtlCol="0">
            <a:spAutoFit/>
          </a:bodyPr>
          <a:lstStyle/>
          <a:p>
            <a:r>
              <a:rPr lang="en-US" b="1" dirty="0"/>
              <a:t>If a program owner == root,</a:t>
            </a:r>
          </a:p>
          <a:p>
            <a:r>
              <a:rPr lang="en-US" b="1" dirty="0"/>
              <a:t>The program runs with root privileges</a:t>
            </a:r>
          </a:p>
        </p:txBody>
      </p:sp>
      <p:pic>
        <p:nvPicPr>
          <p:cNvPr id="19" name="Graphic 18" descr="Danger with solid fill">
            <a:extLst>
              <a:ext uri="{FF2B5EF4-FFF2-40B4-BE49-F238E27FC236}">
                <a16:creationId xmlns:a16="http://schemas.microsoft.com/office/drawing/2014/main" id="{D2CFE310-9858-3439-060E-085C360536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0200" y="2383706"/>
            <a:ext cx="1371600" cy="1371600"/>
          </a:xfrm>
          <a:prstGeom prst="rect">
            <a:avLst/>
          </a:prstGeom>
        </p:spPr>
      </p:pic>
      <p:sp>
        <p:nvSpPr>
          <p:cNvPr id="20" name="TextBox 19">
            <a:extLst>
              <a:ext uri="{FF2B5EF4-FFF2-40B4-BE49-F238E27FC236}">
                <a16:creationId xmlns:a16="http://schemas.microsoft.com/office/drawing/2014/main" id="{F0BD3134-4F35-ED68-1EBA-BB204F6617C4}"/>
              </a:ext>
            </a:extLst>
          </p:cNvPr>
          <p:cNvSpPr txBox="1"/>
          <p:nvPr/>
        </p:nvSpPr>
        <p:spPr>
          <a:xfrm>
            <a:off x="420757" y="4506453"/>
            <a:ext cx="6590266" cy="1200329"/>
          </a:xfrm>
          <a:prstGeom prst="rect">
            <a:avLst/>
          </a:prstGeom>
          <a:noFill/>
        </p:spPr>
        <p:txBody>
          <a:bodyPr wrap="none" rtlCol="0">
            <a:spAutoFit/>
          </a:bodyPr>
          <a:lstStyle/>
          <a:p>
            <a:pPr marL="285750" indent="-285750">
              <a:buFont typeface="Arial" panose="020B0604020202020204" pitchFamily="34" charset="0"/>
              <a:buChar char="•"/>
            </a:pPr>
            <a:r>
              <a:rPr lang="en-US" dirty="0"/>
              <a:t>Methods of Attack</a:t>
            </a:r>
          </a:p>
          <a:p>
            <a:pPr marL="285750" lvl="1" indent="-285750">
              <a:buFont typeface="Wingdings" panose="05000000000000000000" pitchFamily="2" charset="2"/>
              <a:buChar char="Ø"/>
            </a:pPr>
            <a:r>
              <a:rPr lang="en-US" dirty="0"/>
              <a:t>Unsafe Function Calls (</a:t>
            </a:r>
            <a:r>
              <a:rPr lang="en-US" dirty="0">
                <a:latin typeface="Courier New" panose="02070309020205020404" pitchFamily="49" charset="0"/>
                <a:cs typeface="Courier New" panose="02070309020205020404" pitchFamily="49" charset="0"/>
              </a:rPr>
              <a:t>system() </a:t>
            </a:r>
            <a:r>
              <a:rPr lang="en-US" dirty="0"/>
              <a:t>vs </a:t>
            </a:r>
            <a:r>
              <a:rPr lang="en-US" dirty="0">
                <a:latin typeface="Courier New" panose="02070309020205020404" pitchFamily="49" charset="0"/>
                <a:cs typeface="Courier New" panose="02070309020205020404" pitchFamily="49" charset="0"/>
              </a:rPr>
              <a:t>exec() </a:t>
            </a:r>
            <a:r>
              <a:rPr lang="en-US" dirty="0"/>
              <a:t>)</a:t>
            </a:r>
          </a:p>
          <a:p>
            <a:pPr marL="285750" lvl="1" indent="-285750">
              <a:buFont typeface="Wingdings" panose="05000000000000000000" pitchFamily="2" charset="2"/>
              <a:buChar char="Ø"/>
            </a:pPr>
            <a:r>
              <a:rPr lang="en-US" dirty="0"/>
              <a:t>Overwriting important ENV variables (</a:t>
            </a:r>
            <a:r>
              <a:rPr lang="en-US" dirty="0">
                <a:latin typeface="Courier New" panose="02070309020205020404" pitchFamily="49" charset="0"/>
                <a:cs typeface="Courier New" panose="02070309020205020404" pitchFamily="49" charset="0"/>
              </a:rPr>
              <a:t>PATH</a:t>
            </a:r>
            <a:r>
              <a:rPr lang="en-US" dirty="0"/>
              <a:t>)</a:t>
            </a:r>
          </a:p>
          <a:p>
            <a:pPr marL="285750" lvl="1" indent="-285750">
              <a:buFont typeface="Wingdings" panose="05000000000000000000" pitchFamily="2" charset="2"/>
              <a:buChar char="Ø"/>
            </a:pPr>
            <a:r>
              <a:rPr lang="en-US" dirty="0"/>
              <a:t>Overwriting important linking ENV variables (</a:t>
            </a:r>
            <a:r>
              <a:rPr lang="en-US" dirty="0">
                <a:latin typeface="Courier New" panose="02070309020205020404" pitchFamily="49" charset="0"/>
                <a:cs typeface="Courier New" panose="02070309020205020404" pitchFamily="49" charset="0"/>
              </a:rPr>
              <a:t>LD PRELOAD</a:t>
            </a:r>
            <a:r>
              <a:rPr lang="en-US" dirty="0"/>
              <a:t>)</a:t>
            </a:r>
          </a:p>
        </p:txBody>
      </p:sp>
    </p:spTree>
    <p:extLst>
      <p:ext uri="{BB962C8B-B14F-4D97-AF65-F5344CB8AC3E}">
        <p14:creationId xmlns:p14="http://schemas.microsoft.com/office/powerpoint/2010/main" val="1975220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11</a:t>
            </a:fld>
            <a:endParaRPr lang="en-US" dirty="0"/>
          </a:p>
        </p:txBody>
      </p:sp>
      <p:sp>
        <p:nvSpPr>
          <p:cNvPr id="10" name="TextBox 9">
            <a:extLst>
              <a:ext uri="{FF2B5EF4-FFF2-40B4-BE49-F238E27FC236}">
                <a16:creationId xmlns:a16="http://schemas.microsoft.com/office/drawing/2014/main" id="{39C61EF3-519F-F4DE-45CF-4307CD0F57FF}"/>
              </a:ext>
            </a:extLst>
          </p:cNvPr>
          <p:cNvSpPr txBox="1"/>
          <p:nvPr/>
        </p:nvSpPr>
        <p:spPr>
          <a:xfrm>
            <a:off x="26203" y="7951"/>
            <a:ext cx="8077200" cy="461665"/>
          </a:xfrm>
          <a:prstGeom prst="rect">
            <a:avLst/>
          </a:prstGeom>
          <a:noFill/>
        </p:spPr>
        <p:txBody>
          <a:bodyPr wrap="square" rtlCol="0">
            <a:spAutoFit/>
          </a:bodyPr>
          <a:lstStyle/>
          <a:p>
            <a:pPr algn="l"/>
            <a:r>
              <a:rPr lang="en-US" sz="2400" b="1" dirty="0"/>
              <a:t>Shellshock Attack</a:t>
            </a:r>
          </a:p>
        </p:txBody>
      </p:sp>
      <p:sp>
        <p:nvSpPr>
          <p:cNvPr id="11" name="TextBox 10">
            <a:extLst>
              <a:ext uri="{FF2B5EF4-FFF2-40B4-BE49-F238E27FC236}">
                <a16:creationId xmlns:a16="http://schemas.microsoft.com/office/drawing/2014/main" id="{F302ECCA-20A4-A362-7F60-1FEA01337193}"/>
              </a:ext>
            </a:extLst>
          </p:cNvPr>
          <p:cNvSpPr txBox="1"/>
          <p:nvPr/>
        </p:nvSpPr>
        <p:spPr>
          <a:xfrm>
            <a:off x="1059873" y="3292825"/>
            <a:ext cx="7458362" cy="369332"/>
          </a:xfrm>
          <a:prstGeom prst="rect">
            <a:avLst/>
          </a:prstGeom>
          <a:noFill/>
        </p:spPr>
        <p:txBody>
          <a:bodyPr wrap="square">
            <a:spAutoFit/>
          </a:bodyPr>
          <a:lstStyle/>
          <a:p>
            <a:endParaRPr lang="en-US" dirty="0"/>
          </a:p>
        </p:txBody>
      </p:sp>
      <p:sp>
        <p:nvSpPr>
          <p:cNvPr id="13" name="TextBox 12">
            <a:extLst>
              <a:ext uri="{FF2B5EF4-FFF2-40B4-BE49-F238E27FC236}">
                <a16:creationId xmlns:a16="http://schemas.microsoft.com/office/drawing/2014/main" id="{3F0A3B1E-B480-3FDF-BE99-8EEA472415A8}"/>
              </a:ext>
            </a:extLst>
          </p:cNvPr>
          <p:cNvSpPr txBox="1"/>
          <p:nvPr/>
        </p:nvSpPr>
        <p:spPr>
          <a:xfrm>
            <a:off x="1059873" y="3279887"/>
            <a:ext cx="7458362" cy="369332"/>
          </a:xfrm>
          <a:prstGeom prst="rect">
            <a:avLst/>
          </a:prstGeom>
          <a:noFill/>
        </p:spPr>
        <p:txBody>
          <a:bodyPr wrap="square">
            <a:spAutoFit/>
          </a:bodyPr>
          <a:lstStyle/>
          <a:p>
            <a:endParaRPr lang="en-US" dirty="0"/>
          </a:p>
        </p:txBody>
      </p:sp>
      <p:sp>
        <p:nvSpPr>
          <p:cNvPr id="14" name="Rectangle 13">
            <a:extLst>
              <a:ext uri="{FF2B5EF4-FFF2-40B4-BE49-F238E27FC236}">
                <a16:creationId xmlns:a16="http://schemas.microsoft.com/office/drawing/2014/main" id="{4CB170F8-1880-A8B8-BA39-50B154B886DC}"/>
              </a:ext>
            </a:extLst>
          </p:cNvPr>
          <p:cNvSpPr/>
          <p:nvPr/>
        </p:nvSpPr>
        <p:spPr>
          <a:xfrm>
            <a:off x="9677400" y="1590690"/>
            <a:ext cx="1219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6495852-58A2-A3B4-F2C9-10EA403050F2}"/>
              </a:ext>
            </a:extLst>
          </p:cNvPr>
          <p:cNvSpPr txBox="1"/>
          <p:nvPr/>
        </p:nvSpPr>
        <p:spPr>
          <a:xfrm>
            <a:off x="457200" y="838200"/>
            <a:ext cx="6248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Due to parsing logic in a vulnerable version of bash, we can export an environment variable that bash will interpret as a shell function</a:t>
            </a:r>
          </a:p>
        </p:txBody>
      </p:sp>
      <p:pic>
        <p:nvPicPr>
          <p:cNvPr id="16" name="Picture 15">
            <a:extLst>
              <a:ext uri="{FF2B5EF4-FFF2-40B4-BE49-F238E27FC236}">
                <a16:creationId xmlns:a16="http://schemas.microsoft.com/office/drawing/2014/main" id="{4139D7C6-883C-61CD-47D5-070E4AB1B9DE}"/>
              </a:ext>
            </a:extLst>
          </p:cNvPr>
          <p:cNvPicPr>
            <a:picLocks noChangeAspect="1"/>
          </p:cNvPicPr>
          <p:nvPr/>
        </p:nvPicPr>
        <p:blipFill>
          <a:blip r:embed="rId3"/>
          <a:stretch>
            <a:fillRect/>
          </a:stretch>
        </p:blipFill>
        <p:spPr>
          <a:xfrm>
            <a:off x="228600" y="1816445"/>
            <a:ext cx="6560127" cy="1336964"/>
          </a:xfrm>
          <a:prstGeom prst="rect">
            <a:avLst/>
          </a:prstGeom>
        </p:spPr>
      </p:pic>
      <p:pic>
        <p:nvPicPr>
          <p:cNvPr id="17" name="Picture 16">
            <a:extLst>
              <a:ext uri="{FF2B5EF4-FFF2-40B4-BE49-F238E27FC236}">
                <a16:creationId xmlns:a16="http://schemas.microsoft.com/office/drawing/2014/main" id="{745E42B7-E0FA-76DE-9946-A36F4CC03F90}"/>
              </a:ext>
            </a:extLst>
          </p:cNvPr>
          <p:cNvPicPr>
            <a:picLocks noChangeAspect="1"/>
          </p:cNvPicPr>
          <p:nvPr/>
        </p:nvPicPr>
        <p:blipFill>
          <a:blip r:embed="rId4"/>
          <a:stretch>
            <a:fillRect/>
          </a:stretch>
        </p:blipFill>
        <p:spPr>
          <a:xfrm>
            <a:off x="6788727" y="586721"/>
            <a:ext cx="5039825" cy="2206491"/>
          </a:xfrm>
          <a:prstGeom prst="rect">
            <a:avLst/>
          </a:prstGeom>
        </p:spPr>
      </p:pic>
      <p:pic>
        <p:nvPicPr>
          <p:cNvPr id="21" name="Picture 20">
            <a:extLst>
              <a:ext uri="{FF2B5EF4-FFF2-40B4-BE49-F238E27FC236}">
                <a16:creationId xmlns:a16="http://schemas.microsoft.com/office/drawing/2014/main" id="{34FE347B-06FD-19BE-E39D-48906DB6D275}"/>
              </a:ext>
            </a:extLst>
          </p:cNvPr>
          <p:cNvPicPr>
            <a:picLocks noChangeAspect="1"/>
          </p:cNvPicPr>
          <p:nvPr/>
        </p:nvPicPr>
        <p:blipFill>
          <a:blip r:embed="rId5"/>
          <a:stretch>
            <a:fillRect/>
          </a:stretch>
        </p:blipFill>
        <p:spPr>
          <a:xfrm>
            <a:off x="315406" y="4504579"/>
            <a:ext cx="5498297" cy="467220"/>
          </a:xfrm>
          <a:prstGeom prst="rect">
            <a:avLst/>
          </a:prstGeom>
        </p:spPr>
      </p:pic>
      <p:sp>
        <p:nvSpPr>
          <p:cNvPr id="23" name="TextBox 22">
            <a:extLst>
              <a:ext uri="{FF2B5EF4-FFF2-40B4-BE49-F238E27FC236}">
                <a16:creationId xmlns:a16="http://schemas.microsoft.com/office/drawing/2014/main" id="{ED3B3237-189C-EC2F-E236-B1AE9D09E10B}"/>
              </a:ext>
            </a:extLst>
          </p:cNvPr>
          <p:cNvSpPr txBox="1"/>
          <p:nvPr/>
        </p:nvSpPr>
        <p:spPr>
          <a:xfrm>
            <a:off x="315406" y="4202469"/>
            <a:ext cx="1980029" cy="369332"/>
          </a:xfrm>
          <a:prstGeom prst="rect">
            <a:avLst/>
          </a:prstGeom>
          <a:noFill/>
        </p:spPr>
        <p:txBody>
          <a:bodyPr wrap="none" rtlCol="0">
            <a:spAutoFit/>
          </a:bodyPr>
          <a:lstStyle/>
          <a:p>
            <a:r>
              <a:rPr lang="en-US" dirty="0"/>
              <a:t>Example Payload</a:t>
            </a:r>
          </a:p>
        </p:txBody>
      </p:sp>
      <p:pic>
        <p:nvPicPr>
          <p:cNvPr id="25" name="Picture 24">
            <a:extLst>
              <a:ext uri="{FF2B5EF4-FFF2-40B4-BE49-F238E27FC236}">
                <a16:creationId xmlns:a16="http://schemas.microsoft.com/office/drawing/2014/main" id="{CFF72271-76DA-55F4-1534-099A2F97974C}"/>
              </a:ext>
            </a:extLst>
          </p:cNvPr>
          <p:cNvPicPr>
            <a:picLocks noChangeAspect="1"/>
          </p:cNvPicPr>
          <p:nvPr/>
        </p:nvPicPr>
        <p:blipFill>
          <a:blip r:embed="rId6"/>
          <a:stretch>
            <a:fillRect/>
          </a:stretch>
        </p:blipFill>
        <p:spPr>
          <a:xfrm>
            <a:off x="5943600" y="3470919"/>
            <a:ext cx="5932994" cy="2766079"/>
          </a:xfrm>
          <a:prstGeom prst="rect">
            <a:avLst/>
          </a:prstGeom>
        </p:spPr>
      </p:pic>
    </p:spTree>
    <p:extLst>
      <p:ext uri="{BB962C8B-B14F-4D97-AF65-F5344CB8AC3E}">
        <p14:creationId xmlns:p14="http://schemas.microsoft.com/office/powerpoint/2010/main" val="3254589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12</a:t>
            </a:fld>
            <a:endParaRPr lang="en-US" dirty="0"/>
          </a:p>
        </p:txBody>
      </p:sp>
      <p:sp>
        <p:nvSpPr>
          <p:cNvPr id="2" name="TextBox 1">
            <a:extLst>
              <a:ext uri="{FF2B5EF4-FFF2-40B4-BE49-F238E27FC236}">
                <a16:creationId xmlns:a16="http://schemas.microsoft.com/office/drawing/2014/main" id="{ADC61D92-4479-57C7-471A-F7FA1C9D0838}"/>
              </a:ext>
            </a:extLst>
          </p:cNvPr>
          <p:cNvSpPr txBox="1"/>
          <p:nvPr/>
        </p:nvSpPr>
        <p:spPr>
          <a:xfrm>
            <a:off x="26203" y="7951"/>
            <a:ext cx="8077200" cy="461665"/>
          </a:xfrm>
          <a:prstGeom prst="rect">
            <a:avLst/>
          </a:prstGeom>
          <a:noFill/>
        </p:spPr>
        <p:txBody>
          <a:bodyPr wrap="square" rtlCol="0">
            <a:spAutoFit/>
          </a:bodyPr>
          <a:lstStyle/>
          <a:p>
            <a:pPr algn="l"/>
            <a:r>
              <a:rPr lang="en-US" sz="2400" b="1" dirty="0"/>
              <a:t>Buffer Overflow</a:t>
            </a:r>
          </a:p>
        </p:txBody>
      </p:sp>
      <p:sp>
        <p:nvSpPr>
          <p:cNvPr id="6" name="TextBox 5">
            <a:extLst>
              <a:ext uri="{FF2B5EF4-FFF2-40B4-BE49-F238E27FC236}">
                <a16:creationId xmlns:a16="http://schemas.microsoft.com/office/drawing/2014/main" id="{C900D1F3-E2DD-0F1E-BA91-3FC07C59BAD2}"/>
              </a:ext>
            </a:extLst>
          </p:cNvPr>
          <p:cNvSpPr txBox="1"/>
          <p:nvPr/>
        </p:nvSpPr>
        <p:spPr>
          <a:xfrm>
            <a:off x="1059873" y="3292825"/>
            <a:ext cx="7458362" cy="369332"/>
          </a:xfrm>
          <a:prstGeom prst="rect">
            <a:avLst/>
          </a:prstGeom>
          <a:noFill/>
        </p:spPr>
        <p:txBody>
          <a:bodyPr wrap="square">
            <a:spAutoFit/>
          </a:bodyPr>
          <a:lstStyle/>
          <a:p>
            <a:endParaRPr lang="en-US" dirty="0"/>
          </a:p>
        </p:txBody>
      </p:sp>
      <p:sp>
        <p:nvSpPr>
          <p:cNvPr id="7" name="Rectangle 6">
            <a:extLst>
              <a:ext uri="{FF2B5EF4-FFF2-40B4-BE49-F238E27FC236}">
                <a16:creationId xmlns:a16="http://schemas.microsoft.com/office/drawing/2014/main" id="{7105BEE1-801E-CCFA-0324-7E9757AD8225}"/>
              </a:ext>
            </a:extLst>
          </p:cNvPr>
          <p:cNvSpPr/>
          <p:nvPr/>
        </p:nvSpPr>
        <p:spPr>
          <a:xfrm>
            <a:off x="9677400" y="1590690"/>
            <a:ext cx="1219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F8928EB-697E-3F9F-D0B4-BA638C7E151C}"/>
              </a:ext>
            </a:extLst>
          </p:cNvPr>
          <p:cNvPicPr>
            <a:picLocks noChangeAspect="1"/>
          </p:cNvPicPr>
          <p:nvPr/>
        </p:nvPicPr>
        <p:blipFill>
          <a:blip r:embed="rId3"/>
          <a:stretch>
            <a:fillRect/>
          </a:stretch>
        </p:blipFill>
        <p:spPr>
          <a:xfrm>
            <a:off x="76200" y="2743200"/>
            <a:ext cx="7223728" cy="3509962"/>
          </a:xfrm>
          <a:prstGeom prst="rect">
            <a:avLst/>
          </a:prstGeom>
        </p:spPr>
      </p:pic>
      <p:sp>
        <p:nvSpPr>
          <p:cNvPr id="9" name="TextBox 8">
            <a:extLst>
              <a:ext uri="{FF2B5EF4-FFF2-40B4-BE49-F238E27FC236}">
                <a16:creationId xmlns:a16="http://schemas.microsoft.com/office/drawing/2014/main" id="{794835F6-0F87-599B-D14F-44A6B250CB16}"/>
              </a:ext>
            </a:extLst>
          </p:cNvPr>
          <p:cNvSpPr txBox="1"/>
          <p:nvPr/>
        </p:nvSpPr>
        <p:spPr>
          <a:xfrm>
            <a:off x="304800" y="857267"/>
            <a:ext cx="11245386" cy="646331"/>
          </a:xfrm>
          <a:prstGeom prst="rect">
            <a:avLst/>
          </a:prstGeom>
          <a:noFill/>
        </p:spPr>
        <p:txBody>
          <a:bodyPr wrap="none" rtlCol="0">
            <a:spAutoFit/>
          </a:bodyPr>
          <a:lstStyle/>
          <a:p>
            <a:r>
              <a:rPr lang="en-US" dirty="0"/>
              <a:t>When a program unsafely writes data to </a:t>
            </a:r>
            <a:r>
              <a:rPr lang="en-US" b="1" dirty="0"/>
              <a:t>the stack </a:t>
            </a:r>
            <a:r>
              <a:rPr lang="en-US" dirty="0"/>
              <a:t>via some buffer, we can overflow the buffer with our data</a:t>
            </a:r>
          </a:p>
          <a:p>
            <a:pPr marL="285750" indent="-285750">
              <a:buFont typeface="Arial" panose="020B0604020202020204" pitchFamily="34" charset="0"/>
              <a:buChar char="•"/>
            </a:pPr>
            <a:r>
              <a:rPr lang="en-US" dirty="0"/>
              <a:t>If we are smart, we can overwrite the </a:t>
            </a:r>
            <a:r>
              <a:rPr lang="en-US" b="1" dirty="0"/>
              <a:t>return address</a:t>
            </a:r>
            <a:r>
              <a:rPr lang="en-US" dirty="0"/>
              <a:t> and have the code jump to </a:t>
            </a:r>
            <a:r>
              <a:rPr lang="en-US" b="1" dirty="0"/>
              <a:t>our malicious function</a:t>
            </a:r>
          </a:p>
        </p:txBody>
      </p:sp>
      <p:sp>
        <p:nvSpPr>
          <p:cNvPr id="12" name="TextBox 11">
            <a:extLst>
              <a:ext uri="{FF2B5EF4-FFF2-40B4-BE49-F238E27FC236}">
                <a16:creationId xmlns:a16="http://schemas.microsoft.com/office/drawing/2014/main" id="{671D779C-99C4-0636-3B44-255EF9BAD099}"/>
              </a:ext>
            </a:extLst>
          </p:cNvPr>
          <p:cNvSpPr txBox="1"/>
          <p:nvPr/>
        </p:nvSpPr>
        <p:spPr>
          <a:xfrm>
            <a:off x="304800" y="1899992"/>
            <a:ext cx="7148111" cy="369332"/>
          </a:xfrm>
          <a:prstGeom prst="rect">
            <a:avLst/>
          </a:prstGeom>
          <a:noFill/>
        </p:spPr>
        <p:txBody>
          <a:bodyPr wrap="none" rtlCol="0">
            <a:spAutoFit/>
          </a:bodyPr>
          <a:lstStyle/>
          <a:p>
            <a:r>
              <a:rPr lang="en-US" dirty="0"/>
              <a:t>To find the important locations in our stack, we used $</a:t>
            </a:r>
            <a:r>
              <a:rPr lang="en-US" b="1" dirty="0" err="1"/>
              <a:t>ebp</a:t>
            </a:r>
            <a:r>
              <a:rPr lang="en-US" dirty="0"/>
              <a:t> and $</a:t>
            </a:r>
            <a:r>
              <a:rPr lang="en-US" b="1" dirty="0" err="1"/>
              <a:t>esp</a:t>
            </a:r>
            <a:endParaRPr lang="en-US" b="1" dirty="0"/>
          </a:p>
        </p:txBody>
      </p:sp>
      <p:sp>
        <p:nvSpPr>
          <p:cNvPr id="18" name="TextBox 17">
            <a:extLst>
              <a:ext uri="{FF2B5EF4-FFF2-40B4-BE49-F238E27FC236}">
                <a16:creationId xmlns:a16="http://schemas.microsoft.com/office/drawing/2014/main" id="{9E2203A8-6332-4875-C1F6-E478B6F8BB73}"/>
              </a:ext>
            </a:extLst>
          </p:cNvPr>
          <p:cNvSpPr txBox="1"/>
          <p:nvPr/>
        </p:nvSpPr>
        <p:spPr>
          <a:xfrm>
            <a:off x="7337135" y="3060997"/>
            <a:ext cx="2362200" cy="923330"/>
          </a:xfrm>
          <a:prstGeom prst="rect">
            <a:avLst/>
          </a:prstGeom>
          <a:noFill/>
        </p:spPr>
        <p:txBody>
          <a:bodyPr wrap="square" rtlCol="0">
            <a:spAutoFit/>
          </a:bodyPr>
          <a:lstStyle/>
          <a:p>
            <a:r>
              <a:rPr lang="en-US" dirty="0"/>
              <a:t>The malicious code that we injected was </a:t>
            </a:r>
            <a:r>
              <a:rPr lang="en-US" b="1" dirty="0"/>
              <a:t>shellcode</a:t>
            </a:r>
            <a:r>
              <a:rPr lang="en-US" dirty="0"/>
              <a:t> </a:t>
            </a:r>
          </a:p>
        </p:txBody>
      </p:sp>
      <p:sp>
        <p:nvSpPr>
          <p:cNvPr id="19" name="TextBox 18">
            <a:extLst>
              <a:ext uri="{FF2B5EF4-FFF2-40B4-BE49-F238E27FC236}">
                <a16:creationId xmlns:a16="http://schemas.microsoft.com/office/drawing/2014/main" id="{1875B7F2-A71B-3EBA-6020-C6C71DA26EB9}"/>
              </a:ext>
            </a:extLst>
          </p:cNvPr>
          <p:cNvSpPr txBox="1"/>
          <p:nvPr/>
        </p:nvSpPr>
        <p:spPr>
          <a:xfrm>
            <a:off x="7239000" y="4755789"/>
            <a:ext cx="2887049" cy="646331"/>
          </a:xfrm>
          <a:prstGeom prst="rect">
            <a:avLst/>
          </a:prstGeom>
          <a:noFill/>
        </p:spPr>
        <p:txBody>
          <a:bodyPr wrap="square" rtlCol="0">
            <a:spAutoFit/>
          </a:bodyPr>
          <a:lstStyle/>
          <a:p>
            <a:r>
              <a:rPr lang="en-US" dirty="0"/>
              <a:t>We filled overwrote everything else with </a:t>
            </a:r>
            <a:r>
              <a:rPr lang="en-US" b="1" dirty="0"/>
              <a:t>NOPs</a:t>
            </a:r>
          </a:p>
        </p:txBody>
      </p:sp>
      <p:sp>
        <p:nvSpPr>
          <p:cNvPr id="20" name="TextBox 19">
            <a:extLst>
              <a:ext uri="{FF2B5EF4-FFF2-40B4-BE49-F238E27FC236}">
                <a16:creationId xmlns:a16="http://schemas.microsoft.com/office/drawing/2014/main" id="{8B79BF15-FE59-B576-6AB1-1AC53E213AED}"/>
              </a:ext>
            </a:extLst>
          </p:cNvPr>
          <p:cNvSpPr txBox="1"/>
          <p:nvPr/>
        </p:nvSpPr>
        <p:spPr>
          <a:xfrm>
            <a:off x="9067800" y="1494559"/>
            <a:ext cx="2935419" cy="1477328"/>
          </a:xfrm>
          <a:prstGeom prst="rect">
            <a:avLst/>
          </a:prstGeom>
          <a:noFill/>
          <a:ln>
            <a:solidFill>
              <a:schemeClr val="tx1"/>
            </a:solidFill>
          </a:ln>
        </p:spPr>
        <p:txBody>
          <a:bodyPr wrap="none" rtlCol="0">
            <a:spAutoFit/>
          </a:bodyPr>
          <a:lstStyle/>
          <a:p>
            <a:r>
              <a:rPr lang="en-US" dirty="0"/>
              <a:t>Countermeasures:</a:t>
            </a:r>
          </a:p>
          <a:p>
            <a:pPr marL="285750" indent="-285750">
              <a:buFont typeface="Wingdings" panose="05000000000000000000" pitchFamily="2" charset="2"/>
              <a:buChar char="§"/>
            </a:pPr>
            <a:r>
              <a:rPr lang="en-US" dirty="0">
                <a:sym typeface="Wingdings" panose="05000000000000000000" pitchFamily="2" charset="2"/>
              </a:rPr>
              <a:t>Secure Shell (/bin/dash)</a:t>
            </a:r>
          </a:p>
          <a:p>
            <a:pPr marL="285750" indent="-285750">
              <a:buFont typeface="Wingdings" panose="05000000000000000000" pitchFamily="2" charset="2"/>
              <a:buChar char="§"/>
            </a:pPr>
            <a:r>
              <a:rPr lang="en-US" dirty="0">
                <a:sym typeface="Wingdings" panose="05000000000000000000" pitchFamily="2" charset="2"/>
              </a:rPr>
              <a:t>ASLR</a:t>
            </a:r>
          </a:p>
          <a:p>
            <a:pPr marL="285750" indent="-285750">
              <a:buFont typeface="Wingdings" panose="05000000000000000000" pitchFamily="2" charset="2"/>
              <a:buChar char="§"/>
            </a:pPr>
            <a:r>
              <a:rPr lang="en-US" dirty="0">
                <a:sym typeface="Wingdings" panose="05000000000000000000" pitchFamily="2" charset="2"/>
              </a:rPr>
              <a:t>Stack Guard</a:t>
            </a:r>
          </a:p>
          <a:p>
            <a:pPr marL="285750" indent="-285750">
              <a:buFont typeface="Wingdings" panose="05000000000000000000" pitchFamily="2" charset="2"/>
              <a:buChar char="§"/>
            </a:pPr>
            <a:r>
              <a:rPr lang="en-US" dirty="0">
                <a:sym typeface="Wingdings" panose="05000000000000000000" pitchFamily="2" charset="2"/>
              </a:rPr>
              <a:t>Non-Executable Stack</a:t>
            </a:r>
            <a:r>
              <a:rPr lang="en-US" dirty="0"/>
              <a:t> </a:t>
            </a:r>
          </a:p>
        </p:txBody>
      </p:sp>
      <p:sp>
        <p:nvSpPr>
          <p:cNvPr id="26" name="TextBox 25">
            <a:extLst>
              <a:ext uri="{FF2B5EF4-FFF2-40B4-BE49-F238E27FC236}">
                <a16:creationId xmlns:a16="http://schemas.microsoft.com/office/drawing/2014/main" id="{E8063CAD-836C-9814-D8A9-9796BA0FB33E}"/>
              </a:ext>
            </a:extLst>
          </p:cNvPr>
          <p:cNvSpPr txBox="1"/>
          <p:nvPr/>
        </p:nvSpPr>
        <p:spPr>
          <a:xfrm>
            <a:off x="9925394" y="2934121"/>
            <a:ext cx="2413466" cy="923330"/>
          </a:xfrm>
          <a:prstGeom prst="rect">
            <a:avLst/>
          </a:prstGeom>
          <a:noFill/>
        </p:spPr>
        <p:txBody>
          <a:bodyPr wrap="square" rtlCol="0">
            <a:spAutoFit/>
          </a:bodyPr>
          <a:lstStyle/>
          <a:p>
            <a:r>
              <a:rPr lang="en-US" dirty="0">
                <a:solidFill>
                  <a:srgbClr val="FF0000"/>
                </a:solidFill>
              </a:rPr>
              <a:t>How did we bypass these countermeasures?</a:t>
            </a:r>
          </a:p>
        </p:txBody>
      </p:sp>
    </p:spTree>
    <p:extLst>
      <p:ext uri="{BB962C8B-B14F-4D97-AF65-F5344CB8AC3E}">
        <p14:creationId xmlns:p14="http://schemas.microsoft.com/office/powerpoint/2010/main" val="3706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13</a:t>
            </a:fld>
            <a:endParaRPr lang="en-US" dirty="0"/>
          </a:p>
        </p:txBody>
      </p:sp>
      <p:sp>
        <p:nvSpPr>
          <p:cNvPr id="10" name="TextBox 9">
            <a:extLst>
              <a:ext uri="{FF2B5EF4-FFF2-40B4-BE49-F238E27FC236}">
                <a16:creationId xmlns:a16="http://schemas.microsoft.com/office/drawing/2014/main" id="{29801706-FDB2-C6AE-9998-8E08C4CBA198}"/>
              </a:ext>
            </a:extLst>
          </p:cNvPr>
          <p:cNvSpPr txBox="1"/>
          <p:nvPr/>
        </p:nvSpPr>
        <p:spPr>
          <a:xfrm>
            <a:off x="26203" y="7951"/>
            <a:ext cx="8077200" cy="461665"/>
          </a:xfrm>
          <a:prstGeom prst="rect">
            <a:avLst/>
          </a:prstGeom>
          <a:noFill/>
        </p:spPr>
        <p:txBody>
          <a:bodyPr wrap="square" rtlCol="0">
            <a:spAutoFit/>
          </a:bodyPr>
          <a:lstStyle/>
          <a:p>
            <a:pPr algn="l"/>
            <a:r>
              <a:rPr lang="en-US" sz="2400" b="1" dirty="0"/>
              <a:t>SQL Injection</a:t>
            </a:r>
          </a:p>
        </p:txBody>
      </p:sp>
      <p:sp>
        <p:nvSpPr>
          <p:cNvPr id="11" name="TextBox 10">
            <a:extLst>
              <a:ext uri="{FF2B5EF4-FFF2-40B4-BE49-F238E27FC236}">
                <a16:creationId xmlns:a16="http://schemas.microsoft.com/office/drawing/2014/main" id="{00CC924F-DA46-A218-983D-5ACC86023A5A}"/>
              </a:ext>
            </a:extLst>
          </p:cNvPr>
          <p:cNvSpPr txBox="1"/>
          <p:nvPr/>
        </p:nvSpPr>
        <p:spPr>
          <a:xfrm>
            <a:off x="1059873" y="3292825"/>
            <a:ext cx="7458362" cy="369332"/>
          </a:xfrm>
          <a:prstGeom prst="rect">
            <a:avLst/>
          </a:prstGeom>
          <a:noFill/>
        </p:spPr>
        <p:txBody>
          <a:bodyPr wrap="square">
            <a:spAutoFit/>
          </a:bodyPr>
          <a:lstStyle/>
          <a:p>
            <a:endParaRPr lang="en-US" dirty="0"/>
          </a:p>
        </p:txBody>
      </p:sp>
      <p:sp>
        <p:nvSpPr>
          <p:cNvPr id="13" name="TextBox 12">
            <a:extLst>
              <a:ext uri="{FF2B5EF4-FFF2-40B4-BE49-F238E27FC236}">
                <a16:creationId xmlns:a16="http://schemas.microsoft.com/office/drawing/2014/main" id="{019F39B3-4564-17E9-AEF7-B39EC491CF44}"/>
              </a:ext>
            </a:extLst>
          </p:cNvPr>
          <p:cNvSpPr txBox="1"/>
          <p:nvPr/>
        </p:nvSpPr>
        <p:spPr>
          <a:xfrm>
            <a:off x="1059873" y="3292825"/>
            <a:ext cx="7458362" cy="369332"/>
          </a:xfrm>
          <a:prstGeom prst="rect">
            <a:avLst/>
          </a:prstGeom>
          <a:noFill/>
        </p:spPr>
        <p:txBody>
          <a:bodyPr wrap="square">
            <a:spAutoFit/>
          </a:bodyPr>
          <a:lstStyle/>
          <a:p>
            <a:endParaRPr lang="en-US" dirty="0"/>
          </a:p>
        </p:txBody>
      </p:sp>
      <p:sp>
        <p:nvSpPr>
          <p:cNvPr id="14" name="Rectangle 13">
            <a:extLst>
              <a:ext uri="{FF2B5EF4-FFF2-40B4-BE49-F238E27FC236}">
                <a16:creationId xmlns:a16="http://schemas.microsoft.com/office/drawing/2014/main" id="{12A03BAE-1239-1044-F1F2-6780B6174A1D}"/>
              </a:ext>
            </a:extLst>
          </p:cNvPr>
          <p:cNvSpPr/>
          <p:nvPr/>
        </p:nvSpPr>
        <p:spPr>
          <a:xfrm>
            <a:off x="9677400" y="1590690"/>
            <a:ext cx="1219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6D082A7-1F00-BD68-C83F-A4C2620AC4FA}"/>
              </a:ext>
            </a:extLst>
          </p:cNvPr>
          <p:cNvSpPr txBox="1"/>
          <p:nvPr/>
        </p:nvSpPr>
        <p:spPr>
          <a:xfrm>
            <a:off x="381000" y="762000"/>
            <a:ext cx="10184597" cy="923330"/>
          </a:xfrm>
          <a:prstGeom prst="rect">
            <a:avLst/>
          </a:prstGeom>
          <a:noFill/>
        </p:spPr>
        <p:txBody>
          <a:bodyPr wrap="square" rtlCol="0">
            <a:spAutoFit/>
          </a:bodyPr>
          <a:lstStyle/>
          <a:p>
            <a:r>
              <a:rPr lang="en-US" dirty="0"/>
              <a:t>It is common for user input to be inserted into a back-end SQL query. If an application is not careful about sanitizing user input, a user could </a:t>
            </a:r>
            <a:r>
              <a:rPr lang="en-US" b="1" dirty="0"/>
              <a:t>supply an input that could be interpreted as SQL code and will interfere with the query</a:t>
            </a:r>
          </a:p>
        </p:txBody>
      </p:sp>
      <p:pic>
        <p:nvPicPr>
          <p:cNvPr id="16" name="Picture 15">
            <a:extLst>
              <a:ext uri="{FF2B5EF4-FFF2-40B4-BE49-F238E27FC236}">
                <a16:creationId xmlns:a16="http://schemas.microsoft.com/office/drawing/2014/main" id="{D13F22E9-31B3-C7B7-B6FF-EF93120E0260}"/>
              </a:ext>
            </a:extLst>
          </p:cNvPr>
          <p:cNvPicPr>
            <a:picLocks noChangeAspect="1"/>
          </p:cNvPicPr>
          <p:nvPr/>
        </p:nvPicPr>
        <p:blipFill>
          <a:blip r:embed="rId3"/>
          <a:stretch>
            <a:fillRect/>
          </a:stretch>
        </p:blipFill>
        <p:spPr>
          <a:xfrm>
            <a:off x="381000" y="1870822"/>
            <a:ext cx="9172575" cy="1066800"/>
          </a:xfrm>
          <a:prstGeom prst="rect">
            <a:avLst/>
          </a:prstGeom>
        </p:spPr>
      </p:pic>
      <p:pic>
        <p:nvPicPr>
          <p:cNvPr id="17" name="Picture 16">
            <a:extLst>
              <a:ext uri="{FF2B5EF4-FFF2-40B4-BE49-F238E27FC236}">
                <a16:creationId xmlns:a16="http://schemas.microsoft.com/office/drawing/2014/main" id="{34E2F515-DFDE-19A3-70E7-6C6F984C5B2C}"/>
              </a:ext>
            </a:extLst>
          </p:cNvPr>
          <p:cNvPicPr>
            <a:picLocks noChangeAspect="1"/>
          </p:cNvPicPr>
          <p:nvPr/>
        </p:nvPicPr>
        <p:blipFill>
          <a:blip r:embed="rId4"/>
          <a:stretch>
            <a:fillRect/>
          </a:stretch>
        </p:blipFill>
        <p:spPr>
          <a:xfrm>
            <a:off x="304800" y="3002553"/>
            <a:ext cx="9210675" cy="1076325"/>
          </a:xfrm>
          <a:prstGeom prst="rect">
            <a:avLst/>
          </a:prstGeom>
        </p:spPr>
      </p:pic>
      <p:sp>
        <p:nvSpPr>
          <p:cNvPr id="21" name="TextBox 20">
            <a:extLst>
              <a:ext uri="{FF2B5EF4-FFF2-40B4-BE49-F238E27FC236}">
                <a16:creationId xmlns:a16="http://schemas.microsoft.com/office/drawing/2014/main" id="{6C51F4B4-E431-5398-311A-667C990B31BC}"/>
              </a:ext>
            </a:extLst>
          </p:cNvPr>
          <p:cNvSpPr txBox="1"/>
          <p:nvPr/>
        </p:nvSpPr>
        <p:spPr>
          <a:xfrm>
            <a:off x="341906" y="4171623"/>
            <a:ext cx="2941831"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Username = Alice’#</a:t>
            </a:r>
          </a:p>
          <a:p>
            <a:r>
              <a:rPr lang="en-US" dirty="0">
                <a:latin typeface="Courier New" panose="02070309020205020404" pitchFamily="49" charset="0"/>
                <a:cs typeface="Courier New" panose="02070309020205020404" pitchFamily="49" charset="0"/>
              </a:rPr>
              <a:t>Password = </a:t>
            </a:r>
            <a:r>
              <a:rPr lang="en-US" dirty="0" err="1">
                <a:latin typeface="Courier New" panose="02070309020205020404" pitchFamily="49" charset="0"/>
                <a:cs typeface="Courier New" panose="02070309020205020404" pitchFamily="49" charset="0"/>
              </a:rPr>
              <a:t>asdasdasd</a:t>
            </a:r>
            <a:endParaRPr lang="en-US"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EF23737F-B359-79B6-C76B-0583F8D41721}"/>
              </a:ext>
            </a:extLst>
          </p:cNvPr>
          <p:cNvSpPr txBox="1"/>
          <p:nvPr/>
        </p:nvSpPr>
        <p:spPr>
          <a:xfrm>
            <a:off x="304800" y="5256714"/>
            <a:ext cx="4724370" cy="369332"/>
          </a:xfrm>
          <a:prstGeom prst="rect">
            <a:avLst/>
          </a:prstGeom>
          <a:noFill/>
        </p:spPr>
        <p:txBody>
          <a:bodyPr wrap="none" rtlCol="0">
            <a:spAutoFit/>
          </a:bodyPr>
          <a:lstStyle/>
          <a:p>
            <a:r>
              <a:rPr lang="en-US" dirty="0"/>
              <a:t>Countermeasure: SQL Prepare() statements</a:t>
            </a:r>
          </a:p>
        </p:txBody>
      </p:sp>
      <p:pic>
        <p:nvPicPr>
          <p:cNvPr id="25" name="Picture 24">
            <a:extLst>
              <a:ext uri="{FF2B5EF4-FFF2-40B4-BE49-F238E27FC236}">
                <a16:creationId xmlns:a16="http://schemas.microsoft.com/office/drawing/2014/main" id="{58C532CC-7E31-024B-84E3-6E3835028974}"/>
              </a:ext>
            </a:extLst>
          </p:cNvPr>
          <p:cNvPicPr>
            <a:picLocks noChangeAspect="1"/>
          </p:cNvPicPr>
          <p:nvPr/>
        </p:nvPicPr>
        <p:blipFill>
          <a:blip r:embed="rId5"/>
          <a:stretch>
            <a:fillRect/>
          </a:stretch>
        </p:blipFill>
        <p:spPr>
          <a:xfrm>
            <a:off x="7887182" y="4817954"/>
            <a:ext cx="4187536" cy="1485900"/>
          </a:xfrm>
          <a:prstGeom prst="rect">
            <a:avLst/>
          </a:prstGeom>
        </p:spPr>
      </p:pic>
      <p:pic>
        <p:nvPicPr>
          <p:cNvPr id="27" name="Picture 26">
            <a:extLst>
              <a:ext uri="{FF2B5EF4-FFF2-40B4-BE49-F238E27FC236}">
                <a16:creationId xmlns:a16="http://schemas.microsoft.com/office/drawing/2014/main" id="{61D47A5F-CC1D-7110-4CBB-EA01F54CB13E}"/>
              </a:ext>
            </a:extLst>
          </p:cNvPr>
          <p:cNvPicPr>
            <a:picLocks noChangeAspect="1"/>
          </p:cNvPicPr>
          <p:nvPr/>
        </p:nvPicPr>
        <p:blipFill>
          <a:blip r:embed="rId6"/>
          <a:stretch>
            <a:fillRect/>
          </a:stretch>
        </p:blipFill>
        <p:spPr>
          <a:xfrm>
            <a:off x="7800975" y="4210267"/>
            <a:ext cx="3429000" cy="395654"/>
          </a:xfrm>
          <a:prstGeom prst="rect">
            <a:avLst/>
          </a:prstGeom>
        </p:spPr>
      </p:pic>
    </p:spTree>
    <p:extLst>
      <p:ext uri="{BB962C8B-B14F-4D97-AF65-F5344CB8AC3E}">
        <p14:creationId xmlns:p14="http://schemas.microsoft.com/office/powerpoint/2010/main" val="3647734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14</a:t>
            </a:fld>
            <a:endParaRPr lang="en-US" dirty="0"/>
          </a:p>
        </p:txBody>
      </p:sp>
      <p:sp>
        <p:nvSpPr>
          <p:cNvPr id="2" name="TextBox 1">
            <a:extLst>
              <a:ext uri="{FF2B5EF4-FFF2-40B4-BE49-F238E27FC236}">
                <a16:creationId xmlns:a16="http://schemas.microsoft.com/office/drawing/2014/main" id="{BDE50794-8E2F-2DDA-6D5C-301A134B82E5}"/>
              </a:ext>
            </a:extLst>
          </p:cNvPr>
          <p:cNvSpPr txBox="1"/>
          <p:nvPr/>
        </p:nvSpPr>
        <p:spPr>
          <a:xfrm>
            <a:off x="26203" y="7951"/>
            <a:ext cx="8077200" cy="461665"/>
          </a:xfrm>
          <a:prstGeom prst="rect">
            <a:avLst/>
          </a:prstGeom>
          <a:noFill/>
        </p:spPr>
        <p:txBody>
          <a:bodyPr wrap="square" rtlCol="0">
            <a:spAutoFit/>
          </a:bodyPr>
          <a:lstStyle/>
          <a:p>
            <a:pPr algn="l"/>
            <a:r>
              <a:rPr lang="en-US" sz="2400" b="1" dirty="0"/>
              <a:t>XSS Attack</a:t>
            </a:r>
          </a:p>
        </p:txBody>
      </p:sp>
      <p:sp>
        <p:nvSpPr>
          <p:cNvPr id="6" name="TextBox 5">
            <a:extLst>
              <a:ext uri="{FF2B5EF4-FFF2-40B4-BE49-F238E27FC236}">
                <a16:creationId xmlns:a16="http://schemas.microsoft.com/office/drawing/2014/main" id="{81A79D67-2C8C-E0B3-3490-1CE96D0589F0}"/>
              </a:ext>
            </a:extLst>
          </p:cNvPr>
          <p:cNvSpPr txBox="1"/>
          <p:nvPr/>
        </p:nvSpPr>
        <p:spPr>
          <a:xfrm>
            <a:off x="1059873" y="3292825"/>
            <a:ext cx="7458362" cy="369332"/>
          </a:xfrm>
          <a:prstGeom prst="rect">
            <a:avLst/>
          </a:prstGeom>
          <a:noFill/>
        </p:spPr>
        <p:txBody>
          <a:bodyPr wrap="square">
            <a:spAutoFit/>
          </a:bodyPr>
          <a:lstStyle/>
          <a:p>
            <a:endParaRPr lang="en-US" dirty="0"/>
          </a:p>
        </p:txBody>
      </p:sp>
      <p:sp>
        <p:nvSpPr>
          <p:cNvPr id="7" name="Rectangle 6">
            <a:extLst>
              <a:ext uri="{FF2B5EF4-FFF2-40B4-BE49-F238E27FC236}">
                <a16:creationId xmlns:a16="http://schemas.microsoft.com/office/drawing/2014/main" id="{D6FF7E9C-06E9-2374-8EF5-7AD6A9FCB6E1}"/>
              </a:ext>
            </a:extLst>
          </p:cNvPr>
          <p:cNvSpPr/>
          <p:nvPr/>
        </p:nvSpPr>
        <p:spPr>
          <a:xfrm>
            <a:off x="9677400" y="1590690"/>
            <a:ext cx="1219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09B0D2-DC86-188D-1635-A513B8A1BFCE}"/>
              </a:ext>
            </a:extLst>
          </p:cNvPr>
          <p:cNvSpPr txBox="1"/>
          <p:nvPr/>
        </p:nvSpPr>
        <p:spPr>
          <a:xfrm>
            <a:off x="685800" y="762000"/>
            <a:ext cx="8520281" cy="923330"/>
          </a:xfrm>
          <a:prstGeom prst="rect">
            <a:avLst/>
          </a:prstGeom>
          <a:noFill/>
        </p:spPr>
        <p:txBody>
          <a:bodyPr wrap="none" rtlCol="0">
            <a:spAutoFit/>
          </a:bodyPr>
          <a:lstStyle/>
          <a:p>
            <a:r>
              <a:rPr lang="en-US" dirty="0"/>
              <a:t>Goal: Get someone else’s browser to execute our own JavaScript code</a:t>
            </a:r>
          </a:p>
          <a:p>
            <a:endParaRPr lang="en-US" dirty="0"/>
          </a:p>
          <a:p>
            <a:r>
              <a:rPr lang="en-US" dirty="0"/>
              <a:t>Vulnerability: Unsafe user input handling, and unsafe web communication policies</a:t>
            </a:r>
          </a:p>
        </p:txBody>
      </p:sp>
      <p:pic>
        <p:nvPicPr>
          <p:cNvPr id="9" name="Picture 8">
            <a:extLst>
              <a:ext uri="{FF2B5EF4-FFF2-40B4-BE49-F238E27FC236}">
                <a16:creationId xmlns:a16="http://schemas.microsoft.com/office/drawing/2014/main" id="{83736DE7-8790-AC2A-781F-FEEDD876B349}"/>
              </a:ext>
            </a:extLst>
          </p:cNvPr>
          <p:cNvPicPr>
            <a:picLocks noChangeAspect="1"/>
          </p:cNvPicPr>
          <p:nvPr/>
        </p:nvPicPr>
        <p:blipFill>
          <a:blip r:embed="rId3"/>
          <a:stretch>
            <a:fillRect/>
          </a:stretch>
        </p:blipFill>
        <p:spPr>
          <a:xfrm>
            <a:off x="152400" y="2570481"/>
            <a:ext cx="11734800" cy="292684"/>
          </a:xfrm>
          <a:prstGeom prst="rect">
            <a:avLst/>
          </a:prstGeom>
        </p:spPr>
      </p:pic>
      <p:pic>
        <p:nvPicPr>
          <p:cNvPr id="12" name="Picture 11">
            <a:extLst>
              <a:ext uri="{FF2B5EF4-FFF2-40B4-BE49-F238E27FC236}">
                <a16:creationId xmlns:a16="http://schemas.microsoft.com/office/drawing/2014/main" id="{B8754604-8529-F7F3-3A55-3B6C2C659910}"/>
              </a:ext>
            </a:extLst>
          </p:cNvPr>
          <p:cNvPicPr>
            <a:picLocks noChangeAspect="1"/>
          </p:cNvPicPr>
          <p:nvPr/>
        </p:nvPicPr>
        <p:blipFill>
          <a:blip r:embed="rId4"/>
          <a:stretch>
            <a:fillRect/>
          </a:stretch>
        </p:blipFill>
        <p:spPr>
          <a:xfrm>
            <a:off x="2895600" y="3109707"/>
            <a:ext cx="5334000" cy="1104900"/>
          </a:xfrm>
          <a:prstGeom prst="rect">
            <a:avLst/>
          </a:prstGeom>
        </p:spPr>
      </p:pic>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3DD918D3-EAC9-6BD4-DACA-1203A8F45E7A}"/>
                  </a:ext>
                </a:extLst>
              </p14:cNvPr>
              <p14:cNvContentPartPr/>
              <p14:nvPr/>
            </p14:nvContentPartPr>
            <p14:xfrm>
              <a:off x="1915936" y="3001289"/>
              <a:ext cx="360" cy="360"/>
            </p14:xfrm>
          </p:contentPart>
        </mc:Choice>
        <mc:Fallback xmlns="">
          <p:pic>
            <p:nvPicPr>
              <p:cNvPr id="18" name="Ink 17">
                <a:extLst>
                  <a:ext uri="{FF2B5EF4-FFF2-40B4-BE49-F238E27FC236}">
                    <a16:creationId xmlns:a16="http://schemas.microsoft.com/office/drawing/2014/main" id="{3DD918D3-EAC9-6BD4-DACA-1203A8F45E7A}"/>
                  </a:ext>
                </a:extLst>
              </p:cNvPr>
              <p:cNvPicPr/>
              <p:nvPr/>
            </p:nvPicPr>
            <p:blipFill>
              <a:blip r:embed="rId6"/>
              <a:stretch>
                <a:fillRect/>
              </a:stretch>
            </p:blipFill>
            <p:spPr>
              <a:xfrm>
                <a:off x="1906936" y="29922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8A11F2ED-0C6D-2324-738B-78A4C04AC031}"/>
                  </a:ext>
                </a:extLst>
              </p14:cNvPr>
              <p14:cNvContentPartPr/>
              <p14:nvPr/>
            </p14:nvContentPartPr>
            <p14:xfrm>
              <a:off x="1485736" y="2933609"/>
              <a:ext cx="1230840" cy="814680"/>
            </p14:xfrm>
          </p:contentPart>
        </mc:Choice>
        <mc:Fallback xmlns="">
          <p:pic>
            <p:nvPicPr>
              <p:cNvPr id="19" name="Ink 18">
                <a:extLst>
                  <a:ext uri="{FF2B5EF4-FFF2-40B4-BE49-F238E27FC236}">
                    <a16:creationId xmlns:a16="http://schemas.microsoft.com/office/drawing/2014/main" id="{8A11F2ED-0C6D-2324-738B-78A4C04AC031}"/>
                  </a:ext>
                </a:extLst>
              </p:cNvPr>
              <p:cNvPicPr/>
              <p:nvPr/>
            </p:nvPicPr>
            <p:blipFill>
              <a:blip r:embed="rId8"/>
              <a:stretch>
                <a:fillRect/>
              </a:stretch>
            </p:blipFill>
            <p:spPr>
              <a:xfrm>
                <a:off x="1476736" y="2924609"/>
                <a:ext cx="1248480" cy="832320"/>
              </a:xfrm>
              <a:prstGeom prst="rect">
                <a:avLst/>
              </a:prstGeom>
            </p:spPr>
          </p:pic>
        </mc:Fallback>
      </mc:AlternateContent>
      <p:sp>
        <p:nvSpPr>
          <p:cNvPr id="20" name="TextBox 19">
            <a:extLst>
              <a:ext uri="{FF2B5EF4-FFF2-40B4-BE49-F238E27FC236}">
                <a16:creationId xmlns:a16="http://schemas.microsoft.com/office/drawing/2014/main" id="{E9961C67-06FB-013B-83DA-8DCEDA63FBAD}"/>
              </a:ext>
            </a:extLst>
          </p:cNvPr>
          <p:cNvSpPr txBox="1"/>
          <p:nvPr/>
        </p:nvSpPr>
        <p:spPr>
          <a:xfrm>
            <a:off x="4038600" y="4233991"/>
            <a:ext cx="997389" cy="261610"/>
          </a:xfrm>
          <a:prstGeom prst="rect">
            <a:avLst/>
          </a:prstGeom>
          <a:noFill/>
        </p:spPr>
        <p:txBody>
          <a:bodyPr wrap="none" rtlCol="0">
            <a:spAutoFit/>
          </a:bodyPr>
          <a:lstStyle/>
          <a:p>
            <a:r>
              <a:rPr lang="en-US" sz="1100" i="1" dirty="0" err="1"/>
              <a:t>netcat</a:t>
            </a:r>
            <a:r>
              <a:rPr lang="en-US" sz="1100" i="1" dirty="0"/>
              <a:t> server</a:t>
            </a:r>
          </a:p>
        </p:txBody>
      </p:sp>
      <p:sp>
        <p:nvSpPr>
          <p:cNvPr id="26" name="TextBox 25">
            <a:extLst>
              <a:ext uri="{FF2B5EF4-FFF2-40B4-BE49-F238E27FC236}">
                <a16:creationId xmlns:a16="http://schemas.microsoft.com/office/drawing/2014/main" id="{DEFEE3C8-D5AD-3894-DB41-88FF686B8049}"/>
              </a:ext>
            </a:extLst>
          </p:cNvPr>
          <p:cNvSpPr txBox="1"/>
          <p:nvPr/>
        </p:nvSpPr>
        <p:spPr>
          <a:xfrm>
            <a:off x="444425" y="4719649"/>
            <a:ext cx="2082621" cy="1200329"/>
          </a:xfrm>
          <a:prstGeom prst="rect">
            <a:avLst/>
          </a:prstGeom>
          <a:noFill/>
        </p:spPr>
        <p:txBody>
          <a:bodyPr wrap="none" rtlCol="0">
            <a:spAutoFit/>
          </a:bodyPr>
          <a:lstStyle/>
          <a:p>
            <a:r>
              <a:rPr lang="en-US" dirty="0"/>
              <a:t>Countermeasures:</a:t>
            </a:r>
          </a:p>
          <a:p>
            <a:pPr marL="285750" indent="-285750">
              <a:buFont typeface="Arial" panose="020B0604020202020204" pitchFamily="34" charset="0"/>
              <a:buChar char="•"/>
            </a:pPr>
            <a:r>
              <a:rPr lang="en-US" dirty="0"/>
              <a:t>Filtering</a:t>
            </a:r>
          </a:p>
          <a:p>
            <a:pPr marL="285750" indent="-285750">
              <a:buFont typeface="Arial" panose="020B0604020202020204" pitchFamily="34" charset="0"/>
              <a:buChar char="•"/>
            </a:pPr>
            <a:r>
              <a:rPr lang="en-US" dirty="0"/>
              <a:t>Encoding</a:t>
            </a:r>
          </a:p>
          <a:p>
            <a:pPr marL="285750" indent="-285750">
              <a:buFont typeface="Arial" panose="020B0604020202020204" pitchFamily="34" charset="0"/>
              <a:buChar char="•"/>
            </a:pPr>
            <a:r>
              <a:rPr lang="en-US" dirty="0"/>
              <a:t>CSP, CORS</a:t>
            </a:r>
          </a:p>
        </p:txBody>
      </p:sp>
      <p:pic>
        <p:nvPicPr>
          <p:cNvPr id="28" name="Picture 27">
            <a:extLst>
              <a:ext uri="{FF2B5EF4-FFF2-40B4-BE49-F238E27FC236}">
                <a16:creationId xmlns:a16="http://schemas.microsoft.com/office/drawing/2014/main" id="{6F171214-87F6-7222-E963-D07EDEE4A6A3}"/>
              </a:ext>
            </a:extLst>
          </p:cNvPr>
          <p:cNvPicPr>
            <a:picLocks noChangeAspect="1"/>
          </p:cNvPicPr>
          <p:nvPr/>
        </p:nvPicPr>
        <p:blipFill>
          <a:blip r:embed="rId9"/>
          <a:stretch>
            <a:fillRect/>
          </a:stretch>
        </p:blipFill>
        <p:spPr>
          <a:xfrm>
            <a:off x="7848600" y="3994836"/>
            <a:ext cx="3489080" cy="2167459"/>
          </a:xfrm>
          <a:prstGeom prst="rect">
            <a:avLst/>
          </a:prstGeom>
        </p:spPr>
      </p:pic>
    </p:spTree>
    <p:extLst>
      <p:ext uri="{BB962C8B-B14F-4D97-AF65-F5344CB8AC3E}">
        <p14:creationId xmlns:p14="http://schemas.microsoft.com/office/powerpoint/2010/main" val="1421260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15</a:t>
            </a:fld>
            <a:endParaRPr lang="en-US" dirty="0"/>
          </a:p>
        </p:txBody>
      </p:sp>
      <p:sp>
        <p:nvSpPr>
          <p:cNvPr id="10" name="TextBox 9">
            <a:extLst>
              <a:ext uri="{FF2B5EF4-FFF2-40B4-BE49-F238E27FC236}">
                <a16:creationId xmlns:a16="http://schemas.microsoft.com/office/drawing/2014/main" id="{AE83B769-5280-18A4-4E8F-397FB924A086}"/>
              </a:ext>
            </a:extLst>
          </p:cNvPr>
          <p:cNvSpPr txBox="1"/>
          <p:nvPr/>
        </p:nvSpPr>
        <p:spPr>
          <a:xfrm>
            <a:off x="26203" y="7951"/>
            <a:ext cx="8077200" cy="461665"/>
          </a:xfrm>
          <a:prstGeom prst="rect">
            <a:avLst/>
          </a:prstGeom>
          <a:noFill/>
        </p:spPr>
        <p:txBody>
          <a:bodyPr wrap="square" rtlCol="0">
            <a:spAutoFit/>
          </a:bodyPr>
          <a:lstStyle/>
          <a:p>
            <a:pPr algn="l"/>
            <a:r>
              <a:rPr lang="en-US" sz="2400" b="1" dirty="0"/>
              <a:t>TCP Attacks</a:t>
            </a:r>
          </a:p>
        </p:txBody>
      </p:sp>
      <p:sp>
        <p:nvSpPr>
          <p:cNvPr id="11" name="TextBox 10">
            <a:extLst>
              <a:ext uri="{FF2B5EF4-FFF2-40B4-BE49-F238E27FC236}">
                <a16:creationId xmlns:a16="http://schemas.microsoft.com/office/drawing/2014/main" id="{87ED148B-DF33-CF0A-F04C-11AAD718C15B}"/>
              </a:ext>
            </a:extLst>
          </p:cNvPr>
          <p:cNvSpPr txBox="1"/>
          <p:nvPr/>
        </p:nvSpPr>
        <p:spPr>
          <a:xfrm>
            <a:off x="1059873" y="3292825"/>
            <a:ext cx="7458362" cy="369332"/>
          </a:xfrm>
          <a:prstGeom prst="rect">
            <a:avLst/>
          </a:prstGeom>
          <a:noFill/>
        </p:spPr>
        <p:txBody>
          <a:bodyPr wrap="square">
            <a:spAutoFit/>
          </a:bodyPr>
          <a:lstStyle/>
          <a:p>
            <a:endParaRPr lang="en-US" dirty="0"/>
          </a:p>
        </p:txBody>
      </p:sp>
      <p:sp>
        <p:nvSpPr>
          <p:cNvPr id="13" name="TextBox 12">
            <a:extLst>
              <a:ext uri="{FF2B5EF4-FFF2-40B4-BE49-F238E27FC236}">
                <a16:creationId xmlns:a16="http://schemas.microsoft.com/office/drawing/2014/main" id="{DF47A752-6B40-DCA6-B932-EB957867CC19}"/>
              </a:ext>
            </a:extLst>
          </p:cNvPr>
          <p:cNvSpPr txBox="1"/>
          <p:nvPr/>
        </p:nvSpPr>
        <p:spPr>
          <a:xfrm>
            <a:off x="1059873" y="3292825"/>
            <a:ext cx="7458362" cy="369332"/>
          </a:xfrm>
          <a:prstGeom prst="rect">
            <a:avLst/>
          </a:prstGeom>
          <a:noFill/>
        </p:spPr>
        <p:txBody>
          <a:bodyPr wrap="square">
            <a:spAutoFit/>
          </a:bodyPr>
          <a:lstStyle/>
          <a:p>
            <a:endParaRPr lang="en-US" dirty="0"/>
          </a:p>
        </p:txBody>
      </p:sp>
      <p:sp>
        <p:nvSpPr>
          <p:cNvPr id="14" name="Rectangle 13">
            <a:extLst>
              <a:ext uri="{FF2B5EF4-FFF2-40B4-BE49-F238E27FC236}">
                <a16:creationId xmlns:a16="http://schemas.microsoft.com/office/drawing/2014/main" id="{9034095A-D2B1-0A14-E916-83F2DD8266C4}"/>
              </a:ext>
            </a:extLst>
          </p:cNvPr>
          <p:cNvSpPr/>
          <p:nvPr/>
        </p:nvSpPr>
        <p:spPr>
          <a:xfrm>
            <a:off x="9677400" y="1590690"/>
            <a:ext cx="1219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974D6BF-9624-DD48-1067-DDCFB58C509E}"/>
              </a:ext>
            </a:extLst>
          </p:cNvPr>
          <p:cNvSpPr txBox="1"/>
          <p:nvPr/>
        </p:nvSpPr>
        <p:spPr>
          <a:xfrm>
            <a:off x="76200" y="1066800"/>
            <a:ext cx="6154308" cy="4247317"/>
          </a:xfrm>
          <a:prstGeom prst="rect">
            <a:avLst/>
          </a:prstGeom>
          <a:noFill/>
        </p:spPr>
        <p:txBody>
          <a:bodyPr wrap="square">
            <a:spAutoFit/>
          </a:bodyPr>
          <a:lstStyle/>
          <a:p>
            <a:pPr marL="285750" indent="-285750">
              <a:buFont typeface="Arial" panose="020B0604020202020204" pitchFamily="34" charset="0"/>
              <a:buChar char="•"/>
            </a:pPr>
            <a:r>
              <a:rPr lang="en-US" b="1" dirty="0"/>
              <a:t>TCP Flooding- </a:t>
            </a:r>
            <a:r>
              <a:rPr lang="en-US" dirty="0"/>
              <a:t>spoof a bunch of packets with bogus source IP addresses with the SYN flag. The server thinks these are legitimate requests and allocates computational resources for the request. We flood a server with these until the server can no longer accept new requests (and essentially denying service) </a:t>
            </a:r>
          </a:p>
          <a:p>
            <a:endParaRPr lang="en-US" dirty="0"/>
          </a:p>
          <a:p>
            <a:pPr marL="285750" indent="-285750">
              <a:buFont typeface="Arial" panose="020B0604020202020204" pitchFamily="34" charset="0"/>
              <a:buChar char="•"/>
            </a:pPr>
            <a:r>
              <a:rPr lang="en-US" b="1" dirty="0"/>
              <a:t>TCP Reset- </a:t>
            </a:r>
            <a:r>
              <a:rPr lang="en-US" dirty="0"/>
              <a:t>Break an existing TCP connection by spoofing a TCP RST packet that looks like it came from one of the people in the existing TCP connection.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 TCP Hijack- </a:t>
            </a:r>
            <a:r>
              <a:rPr lang="en-US" dirty="0"/>
              <a:t>Hijack an existing TCP connection to get a TCP server to execute arbitrary commands. Spoofed a packet with the correct information so that the server thinks it came from the client</a:t>
            </a:r>
          </a:p>
        </p:txBody>
      </p:sp>
      <p:pic>
        <p:nvPicPr>
          <p:cNvPr id="16" name="Picture 2" descr="Three-Way Handshake - an overview | ScienceDirect Topics">
            <a:extLst>
              <a:ext uri="{FF2B5EF4-FFF2-40B4-BE49-F238E27FC236}">
                <a16:creationId xmlns:a16="http://schemas.microsoft.com/office/drawing/2014/main" id="{F5F7AE2A-AE8B-7DF7-0C31-063F0C1DB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89" y="793140"/>
            <a:ext cx="3505200" cy="16954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TCP Header | TCP Header Format | TCP Flags | Gate Vidyalay">
            <a:extLst>
              <a:ext uri="{FF2B5EF4-FFF2-40B4-BE49-F238E27FC236}">
                <a16:creationId xmlns:a16="http://schemas.microsoft.com/office/drawing/2014/main" id="{78A9D355-42B6-BD1D-D050-7FA64B8B9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172426"/>
            <a:ext cx="4995862" cy="29732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8C361E89-D4F4-FD64-D940-D5789A3C28FD}"/>
                  </a:ext>
                </a:extLst>
              </p14:cNvPr>
              <p14:cNvContentPartPr/>
              <p14:nvPr/>
            </p14:nvContentPartPr>
            <p14:xfrm>
              <a:off x="7943056" y="4321409"/>
              <a:ext cx="190440" cy="255960"/>
            </p14:xfrm>
          </p:contentPart>
        </mc:Choice>
        <mc:Fallback xmlns="">
          <p:pic>
            <p:nvPicPr>
              <p:cNvPr id="21" name="Ink 20">
                <a:extLst>
                  <a:ext uri="{FF2B5EF4-FFF2-40B4-BE49-F238E27FC236}">
                    <a16:creationId xmlns:a16="http://schemas.microsoft.com/office/drawing/2014/main" id="{8C361E89-D4F4-FD64-D940-D5789A3C28FD}"/>
                  </a:ext>
                </a:extLst>
              </p:cNvPr>
              <p:cNvPicPr/>
              <p:nvPr/>
            </p:nvPicPr>
            <p:blipFill>
              <a:blip r:embed="rId6"/>
              <a:stretch>
                <a:fillRect/>
              </a:stretch>
            </p:blipFill>
            <p:spPr>
              <a:xfrm>
                <a:off x="7889056" y="4213409"/>
                <a:ext cx="29808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0A686F34-AC43-B984-8473-BF93B3B18BA6}"/>
                  </a:ext>
                </a:extLst>
              </p14:cNvPr>
              <p14:cNvContentPartPr/>
              <p14:nvPr/>
            </p14:nvContentPartPr>
            <p14:xfrm>
              <a:off x="8404216" y="4289009"/>
              <a:ext cx="425880" cy="316440"/>
            </p14:xfrm>
          </p:contentPart>
        </mc:Choice>
        <mc:Fallback xmlns="">
          <p:pic>
            <p:nvPicPr>
              <p:cNvPr id="23" name="Ink 22">
                <a:extLst>
                  <a:ext uri="{FF2B5EF4-FFF2-40B4-BE49-F238E27FC236}">
                    <a16:creationId xmlns:a16="http://schemas.microsoft.com/office/drawing/2014/main" id="{0A686F34-AC43-B984-8473-BF93B3B18BA6}"/>
                  </a:ext>
                </a:extLst>
              </p:cNvPr>
              <p:cNvPicPr/>
              <p:nvPr/>
            </p:nvPicPr>
            <p:blipFill>
              <a:blip r:embed="rId8"/>
              <a:stretch>
                <a:fillRect/>
              </a:stretch>
            </p:blipFill>
            <p:spPr>
              <a:xfrm>
                <a:off x="8350216" y="4181132"/>
                <a:ext cx="533520" cy="531835"/>
              </a:xfrm>
              <a:prstGeom prst="rect">
                <a:avLst/>
              </a:prstGeom>
            </p:spPr>
          </p:pic>
        </mc:Fallback>
      </mc:AlternateContent>
    </p:spTree>
    <p:extLst>
      <p:ext uri="{BB962C8B-B14F-4D97-AF65-F5344CB8AC3E}">
        <p14:creationId xmlns:p14="http://schemas.microsoft.com/office/powerpoint/2010/main" val="715269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16</a:t>
            </a:fld>
            <a:endParaRPr lang="en-US" dirty="0"/>
          </a:p>
        </p:txBody>
      </p:sp>
      <p:sp>
        <p:nvSpPr>
          <p:cNvPr id="10" name="TextBox 9">
            <a:extLst>
              <a:ext uri="{FF2B5EF4-FFF2-40B4-BE49-F238E27FC236}">
                <a16:creationId xmlns:a16="http://schemas.microsoft.com/office/drawing/2014/main" id="{AE83B769-5280-18A4-4E8F-397FB924A086}"/>
              </a:ext>
            </a:extLst>
          </p:cNvPr>
          <p:cNvSpPr txBox="1"/>
          <p:nvPr/>
        </p:nvSpPr>
        <p:spPr>
          <a:xfrm>
            <a:off x="26203" y="7951"/>
            <a:ext cx="8077200" cy="461665"/>
          </a:xfrm>
          <a:prstGeom prst="rect">
            <a:avLst/>
          </a:prstGeom>
          <a:noFill/>
        </p:spPr>
        <p:txBody>
          <a:bodyPr wrap="square" rtlCol="0">
            <a:spAutoFit/>
          </a:bodyPr>
          <a:lstStyle/>
          <a:p>
            <a:pPr algn="l"/>
            <a:r>
              <a:rPr lang="en-US" sz="2400" b="1" dirty="0"/>
              <a:t>DNS Poisoning</a:t>
            </a:r>
          </a:p>
        </p:txBody>
      </p:sp>
      <p:sp>
        <p:nvSpPr>
          <p:cNvPr id="2" name="TextBox 1">
            <a:extLst>
              <a:ext uri="{FF2B5EF4-FFF2-40B4-BE49-F238E27FC236}">
                <a16:creationId xmlns:a16="http://schemas.microsoft.com/office/drawing/2014/main" id="{31B3BAB2-16CE-331F-00AC-7030C86FAC87}"/>
              </a:ext>
            </a:extLst>
          </p:cNvPr>
          <p:cNvSpPr txBox="1"/>
          <p:nvPr/>
        </p:nvSpPr>
        <p:spPr>
          <a:xfrm>
            <a:off x="533400" y="648962"/>
            <a:ext cx="11328742" cy="369332"/>
          </a:xfrm>
          <a:prstGeom prst="rect">
            <a:avLst/>
          </a:prstGeom>
          <a:noFill/>
        </p:spPr>
        <p:txBody>
          <a:bodyPr wrap="none" rtlCol="0">
            <a:spAutoFit/>
          </a:bodyPr>
          <a:lstStyle/>
          <a:p>
            <a:r>
              <a:rPr lang="en-US" dirty="0"/>
              <a:t>A </a:t>
            </a:r>
            <a:r>
              <a:rPr lang="en-US" b="1" dirty="0"/>
              <a:t>DNS</a:t>
            </a:r>
            <a:r>
              <a:rPr lang="en-US" dirty="0"/>
              <a:t> cache poisoning attack is done by tricking a server into accepting malicious, spoofed DNS information</a:t>
            </a:r>
          </a:p>
        </p:txBody>
      </p:sp>
      <p:sp>
        <p:nvSpPr>
          <p:cNvPr id="6" name="TextBox 5">
            <a:extLst>
              <a:ext uri="{FF2B5EF4-FFF2-40B4-BE49-F238E27FC236}">
                <a16:creationId xmlns:a16="http://schemas.microsoft.com/office/drawing/2014/main" id="{C3069936-2B83-FA2E-71FE-5EC0374AD6E4}"/>
              </a:ext>
            </a:extLst>
          </p:cNvPr>
          <p:cNvSpPr txBox="1"/>
          <p:nvPr/>
        </p:nvSpPr>
        <p:spPr>
          <a:xfrm>
            <a:off x="482771" y="1487162"/>
            <a:ext cx="11552357" cy="646331"/>
          </a:xfrm>
          <a:prstGeom prst="rect">
            <a:avLst/>
          </a:prstGeom>
          <a:noFill/>
        </p:spPr>
        <p:txBody>
          <a:bodyPr wrap="square" rtlCol="0">
            <a:spAutoFit/>
          </a:bodyPr>
          <a:lstStyle/>
          <a:p>
            <a:r>
              <a:rPr lang="en-US" dirty="0"/>
              <a:t>Instead of going to the IP address of the legitime website, they will go to the IP address that we place in our malicious DNS response (spoofed)</a:t>
            </a:r>
          </a:p>
        </p:txBody>
      </p:sp>
      <p:pic>
        <p:nvPicPr>
          <p:cNvPr id="8" name="Graphic 7" descr="Database with solid fill">
            <a:extLst>
              <a:ext uri="{FF2B5EF4-FFF2-40B4-BE49-F238E27FC236}">
                <a16:creationId xmlns:a16="http://schemas.microsoft.com/office/drawing/2014/main" id="{3271F727-AD1A-664C-C592-9B2CC2C49D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58835" y="2723240"/>
            <a:ext cx="1371600" cy="1371600"/>
          </a:xfrm>
          <a:prstGeom prst="rect">
            <a:avLst/>
          </a:prstGeom>
        </p:spPr>
      </p:pic>
      <p:pic>
        <p:nvPicPr>
          <p:cNvPr id="9" name="Graphic 8" descr="Computer with solid fill">
            <a:extLst>
              <a:ext uri="{FF2B5EF4-FFF2-40B4-BE49-F238E27FC236}">
                <a16:creationId xmlns:a16="http://schemas.microsoft.com/office/drawing/2014/main" id="{CC87EBC4-6C03-09F7-2B1E-E46F6C871E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3221" y="2723240"/>
            <a:ext cx="1600200" cy="1600200"/>
          </a:xfrm>
          <a:prstGeom prst="rect">
            <a:avLst/>
          </a:prstGeom>
        </p:spPr>
      </p:pic>
      <p:sp>
        <p:nvSpPr>
          <p:cNvPr id="12" name="TextBox 11">
            <a:extLst>
              <a:ext uri="{FF2B5EF4-FFF2-40B4-BE49-F238E27FC236}">
                <a16:creationId xmlns:a16="http://schemas.microsoft.com/office/drawing/2014/main" id="{E1B1D94F-E400-5C68-79AE-94FDBDD6E000}"/>
              </a:ext>
            </a:extLst>
          </p:cNvPr>
          <p:cNvSpPr txBox="1"/>
          <p:nvPr/>
        </p:nvSpPr>
        <p:spPr>
          <a:xfrm>
            <a:off x="637179" y="4042257"/>
            <a:ext cx="1838965" cy="738664"/>
          </a:xfrm>
          <a:prstGeom prst="rect">
            <a:avLst/>
          </a:prstGeom>
          <a:noFill/>
        </p:spPr>
        <p:txBody>
          <a:bodyPr wrap="none" rtlCol="0">
            <a:spAutoFit/>
          </a:bodyPr>
          <a:lstStyle/>
          <a:p>
            <a:r>
              <a:rPr lang="en-US" sz="2400" b="1" dirty="0"/>
              <a:t>10.9.0.5</a:t>
            </a:r>
          </a:p>
          <a:p>
            <a:r>
              <a:rPr lang="en-US" dirty="0"/>
              <a:t>Client Container</a:t>
            </a:r>
          </a:p>
        </p:txBody>
      </p:sp>
      <p:sp>
        <p:nvSpPr>
          <p:cNvPr id="18" name="TextBox 17">
            <a:extLst>
              <a:ext uri="{FF2B5EF4-FFF2-40B4-BE49-F238E27FC236}">
                <a16:creationId xmlns:a16="http://schemas.microsoft.com/office/drawing/2014/main" id="{05F156D8-12CA-2739-2D68-AB024CDA50FA}"/>
              </a:ext>
            </a:extLst>
          </p:cNvPr>
          <p:cNvSpPr txBox="1"/>
          <p:nvPr/>
        </p:nvSpPr>
        <p:spPr>
          <a:xfrm>
            <a:off x="5834821" y="4090175"/>
            <a:ext cx="2031325" cy="738664"/>
          </a:xfrm>
          <a:prstGeom prst="rect">
            <a:avLst/>
          </a:prstGeom>
          <a:noFill/>
        </p:spPr>
        <p:txBody>
          <a:bodyPr wrap="none" rtlCol="0">
            <a:spAutoFit/>
          </a:bodyPr>
          <a:lstStyle/>
          <a:p>
            <a:r>
              <a:rPr lang="en-US" sz="2400" b="1" dirty="0"/>
              <a:t>10.9.0.53</a:t>
            </a:r>
          </a:p>
          <a:p>
            <a:r>
              <a:rPr lang="en-US" dirty="0"/>
              <a:t>Local DNS Server</a:t>
            </a:r>
          </a:p>
        </p:txBody>
      </p:sp>
      <p:cxnSp>
        <p:nvCxnSpPr>
          <p:cNvPr id="19" name="Straight Arrow Connector 18">
            <a:extLst>
              <a:ext uri="{FF2B5EF4-FFF2-40B4-BE49-F238E27FC236}">
                <a16:creationId xmlns:a16="http://schemas.microsoft.com/office/drawing/2014/main" id="{E58BFBFA-BC69-D5D9-04BE-20DACB8DA200}"/>
              </a:ext>
            </a:extLst>
          </p:cNvPr>
          <p:cNvCxnSpPr/>
          <p:nvPr/>
        </p:nvCxnSpPr>
        <p:spPr>
          <a:xfrm>
            <a:off x="2786821" y="3607896"/>
            <a:ext cx="274320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20" name="Graphic 19" descr="Computer with solid fill">
            <a:extLst>
              <a:ext uri="{FF2B5EF4-FFF2-40B4-BE49-F238E27FC236}">
                <a16:creationId xmlns:a16="http://schemas.microsoft.com/office/drawing/2014/main" id="{8FE48B50-5049-E7AD-3480-07C3F0845A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58321" y="5149890"/>
            <a:ext cx="1600200" cy="1600200"/>
          </a:xfrm>
          <a:prstGeom prst="rect">
            <a:avLst/>
          </a:prstGeom>
        </p:spPr>
      </p:pic>
      <p:cxnSp>
        <p:nvCxnSpPr>
          <p:cNvPr id="25" name="Straight Arrow Connector 24">
            <a:extLst>
              <a:ext uri="{FF2B5EF4-FFF2-40B4-BE49-F238E27FC236}">
                <a16:creationId xmlns:a16="http://schemas.microsoft.com/office/drawing/2014/main" id="{3B1B446A-E095-9360-9759-4BFD7C4125AD}"/>
              </a:ext>
            </a:extLst>
          </p:cNvPr>
          <p:cNvCxnSpPr>
            <a:cxnSpLocks/>
          </p:cNvCxnSpPr>
          <p:nvPr/>
        </p:nvCxnSpPr>
        <p:spPr>
          <a:xfrm flipV="1">
            <a:off x="7316904" y="2935795"/>
            <a:ext cx="2337138" cy="5334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9" name="Cloud 28">
            <a:extLst>
              <a:ext uri="{FF2B5EF4-FFF2-40B4-BE49-F238E27FC236}">
                <a16:creationId xmlns:a16="http://schemas.microsoft.com/office/drawing/2014/main" id="{7D218A44-576F-6D1D-CB14-860A014289D2}"/>
              </a:ext>
            </a:extLst>
          </p:cNvPr>
          <p:cNvSpPr/>
          <p:nvPr/>
        </p:nvSpPr>
        <p:spPr>
          <a:xfrm>
            <a:off x="9654042" y="2157550"/>
            <a:ext cx="1600196" cy="8382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pic>
        <p:nvPicPr>
          <p:cNvPr id="31" name="Graphic 30" descr="Envelope with solid fill">
            <a:extLst>
              <a:ext uri="{FF2B5EF4-FFF2-40B4-BE49-F238E27FC236}">
                <a16:creationId xmlns:a16="http://schemas.microsoft.com/office/drawing/2014/main" id="{1224425E-AF6B-D963-CFB1-DB6D98F752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76144" y="5351718"/>
            <a:ext cx="914400" cy="914400"/>
          </a:xfrm>
          <a:prstGeom prst="rect">
            <a:avLst/>
          </a:prstGeom>
        </p:spPr>
      </p:pic>
      <p:pic>
        <p:nvPicPr>
          <p:cNvPr id="32" name="Picture 4" descr="Smell of success in bid to 'build nose' › News in Science (ABC Science)">
            <a:extLst>
              <a:ext uri="{FF2B5EF4-FFF2-40B4-BE49-F238E27FC236}">
                <a16:creationId xmlns:a16="http://schemas.microsoft.com/office/drawing/2014/main" id="{B5B08AA0-ACD3-85E9-C42C-BD08E1A2845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3333"/>
          <a:stretch/>
        </p:blipFill>
        <p:spPr bwMode="auto">
          <a:xfrm>
            <a:off x="1453321" y="5386223"/>
            <a:ext cx="969927" cy="11382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1638878B-D036-25A5-BE1B-7682119DEE95}"/>
                  </a:ext>
                </a:extLst>
              </p14:cNvPr>
              <p14:cNvContentPartPr/>
              <p14:nvPr/>
            </p14:nvContentPartPr>
            <p14:xfrm>
              <a:off x="2786998" y="3724081"/>
              <a:ext cx="1272240" cy="1644120"/>
            </p14:xfrm>
          </p:contentPart>
        </mc:Choice>
        <mc:Fallback xmlns="">
          <p:pic>
            <p:nvPicPr>
              <p:cNvPr id="33" name="Ink 32">
                <a:extLst>
                  <a:ext uri="{FF2B5EF4-FFF2-40B4-BE49-F238E27FC236}">
                    <a16:creationId xmlns:a16="http://schemas.microsoft.com/office/drawing/2014/main" id="{1638878B-D036-25A5-BE1B-7682119DEE95}"/>
                  </a:ext>
                </a:extLst>
              </p:cNvPr>
              <p:cNvPicPr/>
              <p:nvPr/>
            </p:nvPicPr>
            <p:blipFill>
              <a:blip r:embed="rId11"/>
              <a:stretch>
                <a:fillRect/>
              </a:stretch>
            </p:blipFill>
            <p:spPr>
              <a:xfrm>
                <a:off x="2768998" y="3706081"/>
                <a:ext cx="1307880" cy="1679760"/>
              </a:xfrm>
              <a:prstGeom prst="rect">
                <a:avLst/>
              </a:prstGeom>
            </p:spPr>
          </p:pic>
        </mc:Fallback>
      </mc:AlternateContent>
      <p:pic>
        <p:nvPicPr>
          <p:cNvPr id="34" name="Graphic 33" descr="Envelope with solid fill">
            <a:extLst>
              <a:ext uri="{FF2B5EF4-FFF2-40B4-BE49-F238E27FC236}">
                <a16:creationId xmlns:a16="http://schemas.microsoft.com/office/drawing/2014/main" id="{3278199E-79C2-383D-F244-1E60DF4DBC5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88972" y="3656460"/>
            <a:ext cx="914400" cy="914400"/>
          </a:xfrm>
          <a:prstGeom prst="rect">
            <a:avLst/>
          </a:prstGeom>
        </p:spPr>
      </p:pic>
      <p:sp>
        <p:nvSpPr>
          <p:cNvPr id="35" name="TextBox 34">
            <a:extLst>
              <a:ext uri="{FF2B5EF4-FFF2-40B4-BE49-F238E27FC236}">
                <a16:creationId xmlns:a16="http://schemas.microsoft.com/office/drawing/2014/main" id="{7B787A10-BE83-BA52-1F62-560D88DB4E72}"/>
              </a:ext>
            </a:extLst>
          </p:cNvPr>
          <p:cNvSpPr txBox="1"/>
          <p:nvPr/>
        </p:nvSpPr>
        <p:spPr>
          <a:xfrm>
            <a:off x="3998665" y="4432718"/>
            <a:ext cx="1595309" cy="646331"/>
          </a:xfrm>
          <a:prstGeom prst="rect">
            <a:avLst/>
          </a:prstGeom>
          <a:noFill/>
        </p:spPr>
        <p:txBody>
          <a:bodyPr wrap="none" rtlCol="0">
            <a:spAutoFit/>
          </a:bodyPr>
          <a:lstStyle/>
          <a:p>
            <a:r>
              <a:rPr lang="en-US" dirty="0"/>
              <a:t>Spoofed DNS</a:t>
            </a:r>
          </a:p>
          <a:p>
            <a:r>
              <a:rPr lang="en-US" dirty="0"/>
              <a:t>Response</a:t>
            </a:r>
          </a:p>
        </p:txBody>
      </p:sp>
      <mc:AlternateContent xmlns:mc="http://schemas.openxmlformats.org/markup-compatibility/2006" xmlns:p14="http://schemas.microsoft.com/office/powerpoint/2010/main">
        <mc:Choice Requires="p14">
          <p:contentPart p14:bwMode="auto" r:id="rId14">
            <p14:nvContentPartPr>
              <p14:cNvPr id="36" name="Ink 35">
                <a:extLst>
                  <a:ext uri="{FF2B5EF4-FFF2-40B4-BE49-F238E27FC236}">
                    <a16:creationId xmlns:a16="http://schemas.microsoft.com/office/drawing/2014/main" id="{467ADCA8-4AA2-A967-A497-E1C9931CB8E7}"/>
                  </a:ext>
                </a:extLst>
              </p14:cNvPr>
              <p14:cNvContentPartPr/>
              <p14:nvPr/>
            </p14:nvContentPartPr>
            <p14:xfrm>
              <a:off x="7549369" y="3676954"/>
              <a:ext cx="1272240" cy="1644120"/>
            </p14:xfrm>
          </p:contentPart>
        </mc:Choice>
        <mc:Fallback xmlns="">
          <p:pic>
            <p:nvPicPr>
              <p:cNvPr id="36" name="Ink 35">
                <a:extLst>
                  <a:ext uri="{FF2B5EF4-FFF2-40B4-BE49-F238E27FC236}">
                    <a16:creationId xmlns:a16="http://schemas.microsoft.com/office/drawing/2014/main" id="{467ADCA8-4AA2-A967-A497-E1C9931CB8E7}"/>
                  </a:ext>
                </a:extLst>
              </p:cNvPr>
              <p:cNvPicPr/>
              <p:nvPr/>
            </p:nvPicPr>
            <p:blipFill>
              <a:blip r:embed="rId11"/>
              <a:stretch>
                <a:fillRect/>
              </a:stretch>
            </p:blipFill>
            <p:spPr>
              <a:xfrm>
                <a:off x="7531369" y="3658954"/>
                <a:ext cx="1307880" cy="1679760"/>
              </a:xfrm>
              <a:prstGeom prst="rect">
                <a:avLst/>
              </a:prstGeom>
            </p:spPr>
          </p:pic>
        </mc:Fallback>
      </mc:AlternateContent>
      <p:pic>
        <p:nvPicPr>
          <p:cNvPr id="37" name="Graphic 36" descr="Envelope with solid fill">
            <a:extLst>
              <a:ext uri="{FF2B5EF4-FFF2-40B4-BE49-F238E27FC236}">
                <a16:creationId xmlns:a16="http://schemas.microsoft.com/office/drawing/2014/main" id="{87537D12-F49D-F6C0-C9E6-FF00B01DA71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51343" y="3609333"/>
            <a:ext cx="914400" cy="914400"/>
          </a:xfrm>
          <a:prstGeom prst="rect">
            <a:avLst/>
          </a:prstGeom>
        </p:spPr>
      </p:pic>
      <p:sp>
        <p:nvSpPr>
          <p:cNvPr id="38" name="TextBox 37">
            <a:extLst>
              <a:ext uri="{FF2B5EF4-FFF2-40B4-BE49-F238E27FC236}">
                <a16:creationId xmlns:a16="http://schemas.microsoft.com/office/drawing/2014/main" id="{A4BE1F19-DC44-4CF2-5BA1-CC65FF43F8EE}"/>
              </a:ext>
            </a:extLst>
          </p:cNvPr>
          <p:cNvSpPr txBox="1"/>
          <p:nvPr/>
        </p:nvSpPr>
        <p:spPr>
          <a:xfrm>
            <a:off x="9068725" y="4420309"/>
            <a:ext cx="1595309" cy="646331"/>
          </a:xfrm>
          <a:prstGeom prst="rect">
            <a:avLst/>
          </a:prstGeom>
          <a:noFill/>
        </p:spPr>
        <p:txBody>
          <a:bodyPr wrap="none" rtlCol="0">
            <a:spAutoFit/>
          </a:bodyPr>
          <a:lstStyle/>
          <a:p>
            <a:r>
              <a:rPr lang="en-US" dirty="0"/>
              <a:t>Spoofed DNS</a:t>
            </a:r>
          </a:p>
          <a:p>
            <a:r>
              <a:rPr lang="en-US" dirty="0"/>
              <a:t>Response</a:t>
            </a:r>
          </a:p>
        </p:txBody>
      </p:sp>
      <p:pic>
        <p:nvPicPr>
          <p:cNvPr id="39" name="Graphic 38" descr="Computer with solid fill">
            <a:extLst>
              <a:ext uri="{FF2B5EF4-FFF2-40B4-BE49-F238E27FC236}">
                <a16:creationId xmlns:a16="http://schemas.microsoft.com/office/drawing/2014/main" id="{0C16347D-BE14-F622-847E-2EBC512317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02972" y="5150695"/>
            <a:ext cx="1600200" cy="1600200"/>
          </a:xfrm>
          <a:prstGeom prst="rect">
            <a:avLst/>
          </a:prstGeom>
        </p:spPr>
      </p:pic>
      <p:pic>
        <p:nvPicPr>
          <p:cNvPr id="40" name="Graphic 39" descr="Envelope with solid fill">
            <a:extLst>
              <a:ext uri="{FF2B5EF4-FFF2-40B4-BE49-F238E27FC236}">
                <a16:creationId xmlns:a16="http://schemas.microsoft.com/office/drawing/2014/main" id="{DA0D7602-47AA-D620-4CB7-67D033040D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20795" y="5352523"/>
            <a:ext cx="914400" cy="914400"/>
          </a:xfrm>
          <a:prstGeom prst="rect">
            <a:avLst/>
          </a:prstGeom>
        </p:spPr>
      </p:pic>
      <p:pic>
        <p:nvPicPr>
          <p:cNvPr id="41" name="Picture 4" descr="Smell of success in bid to 'build nose' › News in Science (ABC Science)">
            <a:extLst>
              <a:ext uri="{FF2B5EF4-FFF2-40B4-BE49-F238E27FC236}">
                <a16:creationId xmlns:a16="http://schemas.microsoft.com/office/drawing/2014/main" id="{EC77661B-67F3-24CE-99A5-B360CDFF675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3333"/>
          <a:stretch/>
        </p:blipFill>
        <p:spPr bwMode="auto">
          <a:xfrm>
            <a:off x="8397972" y="5387028"/>
            <a:ext cx="969927" cy="113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838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17</a:t>
            </a:fld>
            <a:endParaRPr lang="en-US" dirty="0"/>
          </a:p>
        </p:txBody>
      </p:sp>
      <p:sp>
        <p:nvSpPr>
          <p:cNvPr id="7" name="TextBox 6">
            <a:extLst>
              <a:ext uri="{FF2B5EF4-FFF2-40B4-BE49-F238E27FC236}">
                <a16:creationId xmlns:a16="http://schemas.microsoft.com/office/drawing/2014/main" id="{53CFDA76-75C9-7950-53A6-BC5F69ADC02D}"/>
              </a:ext>
            </a:extLst>
          </p:cNvPr>
          <p:cNvSpPr txBox="1"/>
          <p:nvPr/>
        </p:nvSpPr>
        <p:spPr>
          <a:xfrm>
            <a:off x="26203" y="7951"/>
            <a:ext cx="8077200" cy="461665"/>
          </a:xfrm>
          <a:prstGeom prst="rect">
            <a:avLst/>
          </a:prstGeom>
          <a:noFill/>
        </p:spPr>
        <p:txBody>
          <a:bodyPr wrap="square" rtlCol="0">
            <a:spAutoFit/>
          </a:bodyPr>
          <a:lstStyle/>
          <a:p>
            <a:pPr algn="l"/>
            <a:r>
              <a:rPr lang="en-US" sz="2400" b="1" dirty="0"/>
              <a:t>Symmetric Cryptography / Secret Key Encryption</a:t>
            </a:r>
          </a:p>
        </p:txBody>
      </p:sp>
      <p:sp>
        <p:nvSpPr>
          <p:cNvPr id="11" name="TextBox 10">
            <a:extLst>
              <a:ext uri="{FF2B5EF4-FFF2-40B4-BE49-F238E27FC236}">
                <a16:creationId xmlns:a16="http://schemas.microsoft.com/office/drawing/2014/main" id="{77AB913D-5BDB-13FD-CCE7-C4F095D793D5}"/>
              </a:ext>
            </a:extLst>
          </p:cNvPr>
          <p:cNvSpPr txBox="1"/>
          <p:nvPr/>
        </p:nvSpPr>
        <p:spPr>
          <a:xfrm>
            <a:off x="1059873" y="3292825"/>
            <a:ext cx="7458362" cy="369332"/>
          </a:xfrm>
          <a:prstGeom prst="rect">
            <a:avLst/>
          </a:prstGeom>
          <a:noFill/>
        </p:spPr>
        <p:txBody>
          <a:bodyPr wrap="square">
            <a:spAutoFit/>
          </a:bodyPr>
          <a:lstStyle/>
          <a:p>
            <a:endParaRPr lang="en-US" dirty="0"/>
          </a:p>
        </p:txBody>
      </p:sp>
      <p:sp>
        <p:nvSpPr>
          <p:cNvPr id="13" name="TextBox 12">
            <a:extLst>
              <a:ext uri="{FF2B5EF4-FFF2-40B4-BE49-F238E27FC236}">
                <a16:creationId xmlns:a16="http://schemas.microsoft.com/office/drawing/2014/main" id="{D98AF42F-1C1B-11F3-B67A-117BE4108966}"/>
              </a:ext>
            </a:extLst>
          </p:cNvPr>
          <p:cNvSpPr txBox="1"/>
          <p:nvPr/>
        </p:nvSpPr>
        <p:spPr>
          <a:xfrm>
            <a:off x="1059873" y="3292825"/>
            <a:ext cx="7458362" cy="369332"/>
          </a:xfrm>
          <a:prstGeom prst="rect">
            <a:avLst/>
          </a:prstGeom>
          <a:noFill/>
        </p:spPr>
        <p:txBody>
          <a:bodyPr wrap="square">
            <a:spAutoFit/>
          </a:bodyPr>
          <a:lstStyle/>
          <a:p>
            <a:endParaRPr lang="en-US" dirty="0"/>
          </a:p>
        </p:txBody>
      </p:sp>
      <p:sp>
        <p:nvSpPr>
          <p:cNvPr id="14" name="Rectangle 13">
            <a:extLst>
              <a:ext uri="{FF2B5EF4-FFF2-40B4-BE49-F238E27FC236}">
                <a16:creationId xmlns:a16="http://schemas.microsoft.com/office/drawing/2014/main" id="{E065F596-571D-00A0-2FE0-43A7C1551280}"/>
              </a:ext>
            </a:extLst>
          </p:cNvPr>
          <p:cNvSpPr/>
          <p:nvPr/>
        </p:nvSpPr>
        <p:spPr>
          <a:xfrm>
            <a:off x="9677400" y="1590690"/>
            <a:ext cx="1219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036946B-3779-150B-5F94-39345B5983E0}"/>
              </a:ext>
            </a:extLst>
          </p:cNvPr>
          <p:cNvPicPr>
            <a:picLocks noChangeAspect="1"/>
          </p:cNvPicPr>
          <p:nvPr/>
        </p:nvPicPr>
        <p:blipFill>
          <a:blip r:embed="rId3"/>
          <a:stretch>
            <a:fillRect/>
          </a:stretch>
        </p:blipFill>
        <p:spPr>
          <a:xfrm>
            <a:off x="6901070" y="831056"/>
            <a:ext cx="5105400" cy="3162013"/>
          </a:xfrm>
          <a:prstGeom prst="rect">
            <a:avLst/>
          </a:prstGeom>
        </p:spPr>
      </p:pic>
      <p:pic>
        <p:nvPicPr>
          <p:cNvPr id="16" name="Picture 15">
            <a:extLst>
              <a:ext uri="{FF2B5EF4-FFF2-40B4-BE49-F238E27FC236}">
                <a16:creationId xmlns:a16="http://schemas.microsoft.com/office/drawing/2014/main" id="{1FAD5CFB-F0C7-F06D-0CE6-9123F20EE076}"/>
              </a:ext>
            </a:extLst>
          </p:cNvPr>
          <p:cNvPicPr>
            <a:picLocks noChangeAspect="1"/>
          </p:cNvPicPr>
          <p:nvPr/>
        </p:nvPicPr>
        <p:blipFill>
          <a:blip r:embed="rId4"/>
          <a:stretch>
            <a:fillRect/>
          </a:stretch>
        </p:blipFill>
        <p:spPr>
          <a:xfrm>
            <a:off x="9331152" y="4401269"/>
            <a:ext cx="2274143" cy="1890712"/>
          </a:xfrm>
          <a:prstGeom prst="rect">
            <a:avLst/>
          </a:prstGeom>
        </p:spPr>
      </p:pic>
      <p:sp>
        <p:nvSpPr>
          <p:cNvPr id="17" name="TextBox 16">
            <a:extLst>
              <a:ext uri="{FF2B5EF4-FFF2-40B4-BE49-F238E27FC236}">
                <a16:creationId xmlns:a16="http://schemas.microsoft.com/office/drawing/2014/main" id="{49565659-1D0A-372A-BA08-1E8F8BF822BD}"/>
              </a:ext>
            </a:extLst>
          </p:cNvPr>
          <p:cNvSpPr txBox="1"/>
          <p:nvPr/>
        </p:nvSpPr>
        <p:spPr>
          <a:xfrm>
            <a:off x="152400" y="710365"/>
            <a:ext cx="6477000" cy="923330"/>
          </a:xfrm>
          <a:prstGeom prst="rect">
            <a:avLst/>
          </a:prstGeom>
          <a:noFill/>
        </p:spPr>
        <p:txBody>
          <a:bodyPr wrap="square" rtlCol="0">
            <a:spAutoFit/>
          </a:bodyPr>
          <a:lstStyle/>
          <a:p>
            <a:r>
              <a:rPr lang="en-US" dirty="0"/>
              <a:t>Block Cipher (AES)</a:t>
            </a:r>
          </a:p>
          <a:p>
            <a:r>
              <a:rPr lang="en-US" dirty="0">
                <a:sym typeface="Wingdings" panose="05000000000000000000" pitchFamily="2" charset="2"/>
              </a:rPr>
              <a:t> Split messages into fixed sized blocks, encrypt each block separately</a:t>
            </a:r>
            <a:endParaRPr lang="en-US" dirty="0"/>
          </a:p>
        </p:txBody>
      </p:sp>
      <p:sp>
        <p:nvSpPr>
          <p:cNvPr id="21" name="TextBox 20">
            <a:extLst>
              <a:ext uri="{FF2B5EF4-FFF2-40B4-BE49-F238E27FC236}">
                <a16:creationId xmlns:a16="http://schemas.microsoft.com/office/drawing/2014/main" id="{B231D693-4795-76B0-0287-9DBA7ADEB4B8}"/>
              </a:ext>
            </a:extLst>
          </p:cNvPr>
          <p:cNvSpPr txBox="1"/>
          <p:nvPr/>
        </p:nvSpPr>
        <p:spPr>
          <a:xfrm>
            <a:off x="338680" y="2118784"/>
            <a:ext cx="4248149" cy="1754326"/>
          </a:xfrm>
          <a:prstGeom prst="rect">
            <a:avLst/>
          </a:prstGeom>
          <a:noFill/>
        </p:spPr>
        <p:txBody>
          <a:bodyPr wrap="square">
            <a:spAutoFit/>
          </a:bodyPr>
          <a:lstStyle/>
          <a:p>
            <a:r>
              <a:rPr lang="en-US" dirty="0"/>
              <a:t>01101000 01100101 01101100 01101100 01101111 00100000 01110100 01101000 01100101 01110010 01100101 00100000 01110111 01101111 01110010 01101100 01100100 00001010</a:t>
            </a:r>
          </a:p>
        </p:txBody>
      </p:sp>
      <p:sp>
        <p:nvSpPr>
          <p:cNvPr id="23" name="Rectangle 22">
            <a:extLst>
              <a:ext uri="{FF2B5EF4-FFF2-40B4-BE49-F238E27FC236}">
                <a16:creationId xmlns:a16="http://schemas.microsoft.com/office/drawing/2014/main" id="{36795BA5-7EBF-6DC4-75AA-66B5340E0DBC}"/>
              </a:ext>
            </a:extLst>
          </p:cNvPr>
          <p:cNvSpPr/>
          <p:nvPr/>
        </p:nvSpPr>
        <p:spPr>
          <a:xfrm>
            <a:off x="357730" y="2136139"/>
            <a:ext cx="1095375" cy="1716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469D000-35C4-C5AA-713C-7F0F961DC9AA}"/>
              </a:ext>
            </a:extLst>
          </p:cNvPr>
          <p:cNvSpPr/>
          <p:nvPr/>
        </p:nvSpPr>
        <p:spPr>
          <a:xfrm>
            <a:off x="1453105" y="2136139"/>
            <a:ext cx="1095375" cy="1716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3958B87-6C3B-6AFB-D82C-F9020CC95F61}"/>
              </a:ext>
            </a:extLst>
          </p:cNvPr>
          <p:cNvSpPr/>
          <p:nvPr/>
        </p:nvSpPr>
        <p:spPr>
          <a:xfrm>
            <a:off x="2548480" y="2136139"/>
            <a:ext cx="1095375" cy="17162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485CDF32-D0E8-0759-EC32-5190F24FAF6C}"/>
              </a:ext>
            </a:extLst>
          </p:cNvPr>
          <p:cNvSpPr txBox="1"/>
          <p:nvPr/>
        </p:nvSpPr>
        <p:spPr>
          <a:xfrm>
            <a:off x="434775" y="3902004"/>
            <a:ext cx="941283" cy="369332"/>
          </a:xfrm>
          <a:prstGeom prst="rect">
            <a:avLst/>
          </a:prstGeom>
          <a:noFill/>
        </p:spPr>
        <p:txBody>
          <a:bodyPr wrap="none" rtlCol="0">
            <a:spAutoFit/>
          </a:bodyPr>
          <a:lstStyle/>
          <a:p>
            <a:r>
              <a:rPr lang="en-US" dirty="0"/>
              <a:t>Block 1</a:t>
            </a:r>
          </a:p>
        </p:txBody>
      </p:sp>
      <p:pic>
        <p:nvPicPr>
          <p:cNvPr id="30" name="Graphic 29" descr="Key outline">
            <a:extLst>
              <a:ext uri="{FF2B5EF4-FFF2-40B4-BE49-F238E27FC236}">
                <a16:creationId xmlns:a16="http://schemas.microsoft.com/office/drawing/2014/main" id="{D374CD93-1E57-7312-DE83-C3A0110E41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775" y="4072040"/>
            <a:ext cx="891221" cy="891221"/>
          </a:xfrm>
          <a:prstGeom prst="rect">
            <a:avLst/>
          </a:prstGeom>
        </p:spPr>
      </p:pic>
      <p:pic>
        <p:nvPicPr>
          <p:cNvPr id="42" name="Graphic 41" descr="Key outline">
            <a:extLst>
              <a:ext uri="{FF2B5EF4-FFF2-40B4-BE49-F238E27FC236}">
                <a16:creationId xmlns:a16="http://schemas.microsoft.com/office/drawing/2014/main" id="{9BC86153-B1A7-CC10-8CC0-1D4B035467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4405" y="4024547"/>
            <a:ext cx="940099" cy="940099"/>
          </a:xfrm>
          <a:prstGeom prst="rect">
            <a:avLst/>
          </a:prstGeom>
        </p:spPr>
      </p:pic>
      <p:pic>
        <p:nvPicPr>
          <p:cNvPr id="43" name="Graphic 42" descr="Key outline">
            <a:extLst>
              <a:ext uri="{FF2B5EF4-FFF2-40B4-BE49-F238E27FC236}">
                <a16:creationId xmlns:a16="http://schemas.microsoft.com/office/drawing/2014/main" id="{AFB0D8EB-775E-9761-1675-E12260A81B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37305" y="4042163"/>
            <a:ext cx="940099" cy="940099"/>
          </a:xfrm>
          <a:prstGeom prst="rect">
            <a:avLst/>
          </a:prstGeom>
        </p:spPr>
      </p:pic>
      <p:sp>
        <p:nvSpPr>
          <p:cNvPr id="44" name="Rectangle 43">
            <a:extLst>
              <a:ext uri="{FF2B5EF4-FFF2-40B4-BE49-F238E27FC236}">
                <a16:creationId xmlns:a16="http://schemas.microsoft.com/office/drawing/2014/main" id="{22E5DD23-0217-9CEC-1C86-5CAAC3C39042}"/>
              </a:ext>
            </a:extLst>
          </p:cNvPr>
          <p:cNvSpPr/>
          <p:nvPr/>
        </p:nvSpPr>
        <p:spPr>
          <a:xfrm>
            <a:off x="452665" y="4880172"/>
            <a:ext cx="1018330" cy="891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34EAF23-D237-438E-CCF1-309777439D12}"/>
              </a:ext>
            </a:extLst>
          </p:cNvPr>
          <p:cNvSpPr/>
          <p:nvPr/>
        </p:nvSpPr>
        <p:spPr>
          <a:xfrm>
            <a:off x="1477220" y="4875676"/>
            <a:ext cx="1165350" cy="891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D2D427B-0DD6-2E90-CF3C-9D263FA8D96D}"/>
              </a:ext>
            </a:extLst>
          </p:cNvPr>
          <p:cNvSpPr/>
          <p:nvPr/>
        </p:nvSpPr>
        <p:spPr>
          <a:xfrm>
            <a:off x="2642570" y="4875676"/>
            <a:ext cx="1165350" cy="891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E7800C1-0875-B800-945E-B954FF27DF46}"/>
              </a:ext>
            </a:extLst>
          </p:cNvPr>
          <p:cNvSpPr txBox="1"/>
          <p:nvPr/>
        </p:nvSpPr>
        <p:spPr>
          <a:xfrm>
            <a:off x="1432048" y="5161959"/>
            <a:ext cx="1236236" cy="369332"/>
          </a:xfrm>
          <a:prstGeom prst="rect">
            <a:avLst/>
          </a:prstGeom>
          <a:noFill/>
        </p:spPr>
        <p:txBody>
          <a:bodyPr wrap="none" rtlCol="0">
            <a:spAutoFit/>
          </a:bodyPr>
          <a:lstStyle/>
          <a:p>
            <a:r>
              <a:rPr lang="en-US" dirty="0"/>
              <a:t>Ciphertext</a:t>
            </a:r>
          </a:p>
        </p:txBody>
      </p:sp>
      <p:sp>
        <p:nvSpPr>
          <p:cNvPr id="48" name="TextBox 47">
            <a:extLst>
              <a:ext uri="{FF2B5EF4-FFF2-40B4-BE49-F238E27FC236}">
                <a16:creationId xmlns:a16="http://schemas.microsoft.com/office/drawing/2014/main" id="{5AC08897-D192-DA9F-E648-747685CC8066}"/>
              </a:ext>
            </a:extLst>
          </p:cNvPr>
          <p:cNvSpPr txBox="1"/>
          <p:nvPr/>
        </p:nvSpPr>
        <p:spPr>
          <a:xfrm>
            <a:off x="338680" y="1492200"/>
            <a:ext cx="3259226" cy="584775"/>
          </a:xfrm>
          <a:prstGeom prst="rect">
            <a:avLst/>
          </a:prstGeom>
          <a:noFill/>
        </p:spPr>
        <p:txBody>
          <a:bodyPr wrap="none" rtlCol="0">
            <a:spAutoFit/>
          </a:bodyPr>
          <a:lstStyle/>
          <a:p>
            <a:r>
              <a:rPr lang="en-US" sz="3200" dirty="0"/>
              <a:t>Hello there world</a:t>
            </a:r>
          </a:p>
        </p:txBody>
      </p:sp>
      <p:sp>
        <p:nvSpPr>
          <p:cNvPr id="49" name="TextBox 48">
            <a:extLst>
              <a:ext uri="{FF2B5EF4-FFF2-40B4-BE49-F238E27FC236}">
                <a16:creationId xmlns:a16="http://schemas.microsoft.com/office/drawing/2014/main" id="{AA35CA68-978A-4D7B-2D52-6F1926DBED06}"/>
              </a:ext>
            </a:extLst>
          </p:cNvPr>
          <p:cNvSpPr txBox="1"/>
          <p:nvPr/>
        </p:nvSpPr>
        <p:spPr>
          <a:xfrm>
            <a:off x="1571859" y="3902519"/>
            <a:ext cx="6119812" cy="369332"/>
          </a:xfrm>
          <a:prstGeom prst="rect">
            <a:avLst/>
          </a:prstGeom>
          <a:noFill/>
        </p:spPr>
        <p:txBody>
          <a:bodyPr wrap="square">
            <a:spAutoFit/>
          </a:bodyPr>
          <a:lstStyle/>
          <a:p>
            <a:r>
              <a:rPr lang="en-US" dirty="0"/>
              <a:t>Block 2     Block 3</a:t>
            </a:r>
          </a:p>
        </p:txBody>
      </p:sp>
      <p:sp>
        <p:nvSpPr>
          <p:cNvPr id="50" name="TextBox 49">
            <a:extLst>
              <a:ext uri="{FF2B5EF4-FFF2-40B4-BE49-F238E27FC236}">
                <a16:creationId xmlns:a16="http://schemas.microsoft.com/office/drawing/2014/main" id="{6E195ACC-2410-974C-782D-4AFAD8E6516C}"/>
              </a:ext>
            </a:extLst>
          </p:cNvPr>
          <p:cNvSpPr txBox="1"/>
          <p:nvPr/>
        </p:nvSpPr>
        <p:spPr>
          <a:xfrm>
            <a:off x="56971" y="5950880"/>
            <a:ext cx="3295830" cy="523220"/>
          </a:xfrm>
          <a:prstGeom prst="rect">
            <a:avLst/>
          </a:prstGeom>
          <a:noFill/>
        </p:spPr>
        <p:txBody>
          <a:bodyPr wrap="square" rtlCol="0">
            <a:spAutoFit/>
          </a:bodyPr>
          <a:lstStyle/>
          <a:p>
            <a:r>
              <a:rPr lang="en-US" sz="1400" dirty="0"/>
              <a:t>Modes of encryption: </a:t>
            </a:r>
            <a:r>
              <a:rPr lang="en-US" sz="1400" b="1" dirty="0">
                <a:solidFill>
                  <a:srgbClr val="FF0000"/>
                </a:solidFill>
              </a:rPr>
              <a:t>ECB</a:t>
            </a:r>
            <a:r>
              <a:rPr lang="en-US" sz="1400" dirty="0"/>
              <a:t>, CBC, CFG, CTR, CFB</a:t>
            </a:r>
          </a:p>
        </p:txBody>
      </p:sp>
      <p:sp>
        <p:nvSpPr>
          <p:cNvPr id="51" name="TextBox 50">
            <a:extLst>
              <a:ext uri="{FF2B5EF4-FFF2-40B4-BE49-F238E27FC236}">
                <a16:creationId xmlns:a16="http://schemas.microsoft.com/office/drawing/2014/main" id="{954A8DA7-B50F-72BE-F02C-F9EEEA654C3A}"/>
              </a:ext>
            </a:extLst>
          </p:cNvPr>
          <p:cNvSpPr txBox="1"/>
          <p:nvPr/>
        </p:nvSpPr>
        <p:spPr>
          <a:xfrm>
            <a:off x="4660257" y="5627305"/>
            <a:ext cx="3755776" cy="738664"/>
          </a:xfrm>
          <a:prstGeom prst="rect">
            <a:avLst/>
          </a:prstGeom>
          <a:noFill/>
        </p:spPr>
        <p:txBody>
          <a:bodyPr wrap="square" rtlCol="0">
            <a:spAutoFit/>
          </a:bodyPr>
          <a:lstStyle/>
          <a:p>
            <a:r>
              <a:rPr lang="en-US" sz="1400" b="0" i="0" dirty="0">
                <a:solidFill>
                  <a:srgbClr val="4D5156"/>
                </a:solidFill>
                <a:effectLst/>
                <a:latin typeface="Roboto" panose="02000000000000000000" pitchFamily="2" charset="0"/>
              </a:rPr>
              <a:t>An </a:t>
            </a:r>
            <a:r>
              <a:rPr lang="en-US" sz="1400" b="1" i="0" dirty="0">
                <a:solidFill>
                  <a:srgbClr val="5F6368"/>
                </a:solidFill>
                <a:effectLst/>
                <a:latin typeface="Roboto" panose="02000000000000000000" pitchFamily="2" charset="0"/>
              </a:rPr>
              <a:t>initialization vector</a:t>
            </a:r>
            <a:r>
              <a:rPr lang="en-US" sz="1400" b="0" i="0" dirty="0">
                <a:solidFill>
                  <a:srgbClr val="4D5156"/>
                </a:solidFill>
                <a:effectLst/>
                <a:latin typeface="Roboto" panose="02000000000000000000" pitchFamily="2" charset="0"/>
              </a:rPr>
              <a:t> (</a:t>
            </a:r>
            <a:r>
              <a:rPr lang="en-US" sz="1400" b="1" i="0" dirty="0">
                <a:solidFill>
                  <a:srgbClr val="5F6368"/>
                </a:solidFill>
                <a:effectLst/>
                <a:latin typeface="Roboto" panose="02000000000000000000" pitchFamily="2" charset="0"/>
              </a:rPr>
              <a:t>IV</a:t>
            </a:r>
            <a:r>
              <a:rPr lang="en-US" sz="1400" b="0" i="0" dirty="0">
                <a:solidFill>
                  <a:srgbClr val="4D5156"/>
                </a:solidFill>
                <a:effectLst/>
                <a:latin typeface="Roboto" panose="02000000000000000000" pitchFamily="2" charset="0"/>
              </a:rPr>
              <a:t>) is an arbitrary number that can be used with a secret key for data encryption</a:t>
            </a:r>
            <a:endParaRPr lang="en-US" sz="1400" dirty="0"/>
          </a:p>
        </p:txBody>
      </p:sp>
      <p:pic>
        <p:nvPicPr>
          <p:cNvPr id="52" name="Picture 51">
            <a:extLst>
              <a:ext uri="{FF2B5EF4-FFF2-40B4-BE49-F238E27FC236}">
                <a16:creationId xmlns:a16="http://schemas.microsoft.com/office/drawing/2014/main" id="{FA4CBB3A-8F49-F2D4-D41D-71B855924A00}"/>
              </a:ext>
            </a:extLst>
          </p:cNvPr>
          <p:cNvPicPr>
            <a:picLocks noChangeAspect="1"/>
          </p:cNvPicPr>
          <p:nvPr/>
        </p:nvPicPr>
        <p:blipFill>
          <a:blip r:embed="rId7"/>
          <a:stretch>
            <a:fillRect/>
          </a:stretch>
        </p:blipFill>
        <p:spPr>
          <a:xfrm>
            <a:off x="4267200" y="4519972"/>
            <a:ext cx="3600450" cy="1004545"/>
          </a:xfrm>
          <a:prstGeom prst="rect">
            <a:avLst/>
          </a:prstGeom>
        </p:spPr>
      </p:pic>
      <p:sp>
        <p:nvSpPr>
          <p:cNvPr id="53" name="TextBox 52">
            <a:extLst>
              <a:ext uri="{FF2B5EF4-FFF2-40B4-BE49-F238E27FC236}">
                <a16:creationId xmlns:a16="http://schemas.microsoft.com/office/drawing/2014/main" id="{A0D30FB8-8358-FFBA-55B2-95D35CA809C6}"/>
              </a:ext>
            </a:extLst>
          </p:cNvPr>
          <p:cNvSpPr txBox="1"/>
          <p:nvPr/>
        </p:nvSpPr>
        <p:spPr>
          <a:xfrm>
            <a:off x="3886200" y="2756055"/>
            <a:ext cx="3276600" cy="923330"/>
          </a:xfrm>
          <a:prstGeom prst="rect">
            <a:avLst/>
          </a:prstGeom>
          <a:noFill/>
        </p:spPr>
        <p:txBody>
          <a:bodyPr wrap="square" rtlCol="0">
            <a:spAutoFit/>
          </a:bodyPr>
          <a:lstStyle/>
          <a:p>
            <a:r>
              <a:rPr lang="en-US" b="1" dirty="0"/>
              <a:t>Padding</a:t>
            </a:r>
            <a:r>
              <a:rPr lang="en-US" dirty="0"/>
              <a:t> gets applied if the plaintext is not a multiple of the block size</a:t>
            </a:r>
          </a:p>
        </p:txBody>
      </p:sp>
      <p:sp>
        <p:nvSpPr>
          <p:cNvPr id="54" name="TextBox 53">
            <a:extLst>
              <a:ext uri="{FF2B5EF4-FFF2-40B4-BE49-F238E27FC236}">
                <a16:creationId xmlns:a16="http://schemas.microsoft.com/office/drawing/2014/main" id="{F5795E45-B563-9D9D-1AB6-99D936F751E1}"/>
              </a:ext>
            </a:extLst>
          </p:cNvPr>
          <p:cNvSpPr txBox="1"/>
          <p:nvPr/>
        </p:nvSpPr>
        <p:spPr>
          <a:xfrm>
            <a:off x="9753600" y="4276006"/>
            <a:ext cx="2364750" cy="369332"/>
          </a:xfrm>
          <a:prstGeom prst="rect">
            <a:avLst/>
          </a:prstGeom>
          <a:noFill/>
        </p:spPr>
        <p:txBody>
          <a:bodyPr wrap="none" rtlCol="0">
            <a:spAutoFit/>
          </a:bodyPr>
          <a:lstStyle/>
          <a:p>
            <a:r>
              <a:rPr lang="en-US" b="1" dirty="0"/>
              <a:t>Frequency Analysis</a:t>
            </a:r>
          </a:p>
        </p:txBody>
      </p:sp>
      <p:sp>
        <p:nvSpPr>
          <p:cNvPr id="55" name="TextBox 54">
            <a:extLst>
              <a:ext uri="{FF2B5EF4-FFF2-40B4-BE49-F238E27FC236}">
                <a16:creationId xmlns:a16="http://schemas.microsoft.com/office/drawing/2014/main" id="{6E0759A8-470E-CB37-837C-AC30AC4A78AC}"/>
              </a:ext>
            </a:extLst>
          </p:cNvPr>
          <p:cNvSpPr txBox="1"/>
          <p:nvPr/>
        </p:nvSpPr>
        <p:spPr>
          <a:xfrm>
            <a:off x="10022529" y="4626445"/>
            <a:ext cx="1826891" cy="430887"/>
          </a:xfrm>
          <a:prstGeom prst="rect">
            <a:avLst/>
          </a:prstGeom>
          <a:noFill/>
        </p:spPr>
        <p:txBody>
          <a:bodyPr wrap="square" rtlCol="0">
            <a:spAutoFit/>
          </a:bodyPr>
          <a:lstStyle/>
          <a:p>
            <a:r>
              <a:rPr lang="en-US" sz="1100" dirty="0"/>
              <a:t>(as a way to crack substitutions ciphers)</a:t>
            </a:r>
          </a:p>
        </p:txBody>
      </p:sp>
    </p:spTree>
    <p:extLst>
      <p:ext uri="{BB962C8B-B14F-4D97-AF65-F5344CB8AC3E}">
        <p14:creationId xmlns:p14="http://schemas.microsoft.com/office/powerpoint/2010/main" val="2887240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18</a:t>
            </a:fld>
            <a:endParaRPr lang="en-US" dirty="0"/>
          </a:p>
        </p:txBody>
      </p:sp>
      <p:sp>
        <p:nvSpPr>
          <p:cNvPr id="2" name="TextBox 1">
            <a:extLst>
              <a:ext uri="{FF2B5EF4-FFF2-40B4-BE49-F238E27FC236}">
                <a16:creationId xmlns:a16="http://schemas.microsoft.com/office/drawing/2014/main" id="{4D9D0583-98B7-4E88-FB20-5061326022A5}"/>
              </a:ext>
            </a:extLst>
          </p:cNvPr>
          <p:cNvSpPr txBox="1"/>
          <p:nvPr/>
        </p:nvSpPr>
        <p:spPr>
          <a:xfrm>
            <a:off x="26203" y="7951"/>
            <a:ext cx="8077200" cy="461665"/>
          </a:xfrm>
          <a:prstGeom prst="rect">
            <a:avLst/>
          </a:prstGeom>
          <a:noFill/>
        </p:spPr>
        <p:txBody>
          <a:bodyPr wrap="square" rtlCol="0">
            <a:spAutoFit/>
          </a:bodyPr>
          <a:lstStyle/>
          <a:p>
            <a:pPr algn="l"/>
            <a:r>
              <a:rPr lang="en-US" sz="2400" b="1" dirty="0"/>
              <a:t>Hashing</a:t>
            </a:r>
          </a:p>
        </p:txBody>
      </p:sp>
      <p:sp>
        <p:nvSpPr>
          <p:cNvPr id="6" name="Rectangle 5">
            <a:extLst>
              <a:ext uri="{FF2B5EF4-FFF2-40B4-BE49-F238E27FC236}">
                <a16:creationId xmlns:a16="http://schemas.microsoft.com/office/drawing/2014/main" id="{42A9F500-D438-6906-262B-81C040F2A5F3}"/>
              </a:ext>
            </a:extLst>
          </p:cNvPr>
          <p:cNvSpPr/>
          <p:nvPr/>
        </p:nvSpPr>
        <p:spPr>
          <a:xfrm>
            <a:off x="9677400" y="1590690"/>
            <a:ext cx="1219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8939ED0-4601-8287-71DF-99D08EC54535}"/>
              </a:ext>
            </a:extLst>
          </p:cNvPr>
          <p:cNvPicPr>
            <a:picLocks noChangeAspect="1"/>
          </p:cNvPicPr>
          <p:nvPr/>
        </p:nvPicPr>
        <p:blipFill>
          <a:blip r:embed="rId3"/>
          <a:stretch>
            <a:fillRect/>
          </a:stretch>
        </p:blipFill>
        <p:spPr>
          <a:xfrm>
            <a:off x="5562600" y="165853"/>
            <a:ext cx="6196013" cy="2216698"/>
          </a:xfrm>
          <a:prstGeom prst="rect">
            <a:avLst/>
          </a:prstGeom>
        </p:spPr>
      </p:pic>
      <p:sp>
        <p:nvSpPr>
          <p:cNvPr id="9" name="TextBox 8">
            <a:extLst>
              <a:ext uri="{FF2B5EF4-FFF2-40B4-BE49-F238E27FC236}">
                <a16:creationId xmlns:a16="http://schemas.microsoft.com/office/drawing/2014/main" id="{8E07297A-861E-1368-76B1-04B5D1C20649}"/>
              </a:ext>
            </a:extLst>
          </p:cNvPr>
          <p:cNvSpPr txBox="1"/>
          <p:nvPr/>
        </p:nvSpPr>
        <p:spPr>
          <a:xfrm>
            <a:off x="228600" y="3227160"/>
            <a:ext cx="3243196" cy="1200329"/>
          </a:xfrm>
          <a:prstGeom prst="rect">
            <a:avLst/>
          </a:prstGeom>
          <a:noFill/>
        </p:spPr>
        <p:txBody>
          <a:bodyPr wrap="none" rtlCol="0">
            <a:spAutoFit/>
          </a:bodyPr>
          <a:lstStyle/>
          <a:p>
            <a:r>
              <a:rPr lang="en-US" dirty="0"/>
              <a:t>Applications of Hashing:</a:t>
            </a:r>
          </a:p>
          <a:p>
            <a:pPr marL="285750" indent="-285750">
              <a:buFont typeface="Arial" panose="020B0604020202020204" pitchFamily="34" charset="0"/>
              <a:buChar char="•"/>
            </a:pPr>
            <a:r>
              <a:rPr lang="en-US" dirty="0"/>
              <a:t>Message Integrity</a:t>
            </a:r>
          </a:p>
          <a:p>
            <a:pPr marL="285750" indent="-285750">
              <a:buFont typeface="Arial" panose="020B0604020202020204" pitchFamily="34" charset="0"/>
              <a:buChar char="•"/>
            </a:pPr>
            <a:r>
              <a:rPr lang="en-US" dirty="0"/>
              <a:t>Password Storing</a:t>
            </a:r>
          </a:p>
          <a:p>
            <a:pPr marL="285750" indent="-285750">
              <a:buFont typeface="Arial" panose="020B0604020202020204" pitchFamily="34" charset="0"/>
              <a:buChar char="•"/>
            </a:pPr>
            <a:r>
              <a:rPr lang="en-US" dirty="0"/>
              <a:t>Fairness and Commitment</a:t>
            </a:r>
          </a:p>
        </p:txBody>
      </p:sp>
      <p:sp>
        <p:nvSpPr>
          <p:cNvPr id="10" name="TextBox 9">
            <a:extLst>
              <a:ext uri="{FF2B5EF4-FFF2-40B4-BE49-F238E27FC236}">
                <a16:creationId xmlns:a16="http://schemas.microsoft.com/office/drawing/2014/main" id="{11B25C63-F89D-BCB1-F154-FA5AA0A80930}"/>
              </a:ext>
            </a:extLst>
          </p:cNvPr>
          <p:cNvSpPr txBox="1"/>
          <p:nvPr/>
        </p:nvSpPr>
        <p:spPr>
          <a:xfrm>
            <a:off x="180101" y="982464"/>
            <a:ext cx="5230100" cy="2031325"/>
          </a:xfrm>
          <a:prstGeom prst="rect">
            <a:avLst/>
          </a:prstGeom>
          <a:noFill/>
        </p:spPr>
        <p:txBody>
          <a:bodyPr wrap="square" rtlCol="0">
            <a:spAutoFit/>
          </a:bodyPr>
          <a:lstStyle/>
          <a:p>
            <a:r>
              <a:rPr lang="en-US" dirty="0"/>
              <a:t>Properties of Cryptographic Hash Function:</a:t>
            </a:r>
          </a:p>
          <a:p>
            <a:pPr marL="285750" indent="-285750">
              <a:buFont typeface="Arial" panose="020B0604020202020204" pitchFamily="34" charset="0"/>
              <a:buChar char="•"/>
            </a:pPr>
            <a:r>
              <a:rPr lang="en-US" dirty="0"/>
              <a:t>Given a hash, it should be difficult to reverse it</a:t>
            </a:r>
          </a:p>
          <a:p>
            <a:pPr marL="285750" indent="-285750">
              <a:buFont typeface="Arial" panose="020B0604020202020204" pitchFamily="34" charset="0"/>
              <a:buChar char="•"/>
            </a:pPr>
            <a:r>
              <a:rPr lang="en-US" dirty="0"/>
              <a:t>Given a message and its hash, it should be difficult to find another message that has the same hash</a:t>
            </a:r>
          </a:p>
          <a:p>
            <a:pPr marL="285750" indent="-285750">
              <a:buFont typeface="Arial" panose="020B0604020202020204" pitchFamily="34" charset="0"/>
              <a:buChar char="•"/>
            </a:pPr>
            <a:r>
              <a:rPr lang="en-US" dirty="0"/>
              <a:t>In general, difficult to calculate two values that have the same hash</a:t>
            </a:r>
          </a:p>
        </p:txBody>
      </p:sp>
      <p:pic>
        <p:nvPicPr>
          <p:cNvPr id="12" name="Picture 2">
            <a:extLst>
              <a:ext uri="{FF2B5EF4-FFF2-40B4-BE49-F238E27FC236}">
                <a16:creationId xmlns:a16="http://schemas.microsoft.com/office/drawing/2014/main" id="{2F15862F-DCAE-6837-486A-09D944F2E6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3717846"/>
            <a:ext cx="4375220" cy="19907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374B3A2-9E96-6405-9B61-A2549B92F621}"/>
              </a:ext>
            </a:extLst>
          </p:cNvPr>
          <p:cNvSpPr txBox="1"/>
          <p:nvPr/>
        </p:nvSpPr>
        <p:spPr>
          <a:xfrm>
            <a:off x="6821515" y="2874253"/>
            <a:ext cx="4924508" cy="923330"/>
          </a:xfrm>
          <a:prstGeom prst="rect">
            <a:avLst/>
          </a:prstGeom>
          <a:noFill/>
        </p:spPr>
        <p:txBody>
          <a:bodyPr wrap="square" rtlCol="0">
            <a:spAutoFit/>
          </a:bodyPr>
          <a:lstStyle/>
          <a:p>
            <a:r>
              <a:rPr lang="en-US" dirty="0"/>
              <a:t>Hash Collisions occur when two inputs map to the same hash, which can have some scary consequences</a:t>
            </a:r>
          </a:p>
        </p:txBody>
      </p:sp>
      <p:sp>
        <p:nvSpPr>
          <p:cNvPr id="19" name="TextBox 18">
            <a:extLst>
              <a:ext uri="{FF2B5EF4-FFF2-40B4-BE49-F238E27FC236}">
                <a16:creationId xmlns:a16="http://schemas.microsoft.com/office/drawing/2014/main" id="{1153B162-FF54-F1BC-493C-9C4C2E5DA8D6}"/>
              </a:ext>
            </a:extLst>
          </p:cNvPr>
          <p:cNvSpPr txBox="1"/>
          <p:nvPr/>
        </p:nvSpPr>
        <p:spPr>
          <a:xfrm>
            <a:off x="217998" y="4950340"/>
            <a:ext cx="2095445" cy="369332"/>
          </a:xfrm>
          <a:prstGeom prst="rect">
            <a:avLst/>
          </a:prstGeom>
          <a:noFill/>
        </p:spPr>
        <p:txBody>
          <a:bodyPr wrap="none" rtlCol="0">
            <a:spAutoFit/>
          </a:bodyPr>
          <a:lstStyle/>
          <a:p>
            <a:r>
              <a:rPr lang="en-US" b="1" dirty="0"/>
              <a:t>Birthday Paradox</a:t>
            </a:r>
          </a:p>
        </p:txBody>
      </p:sp>
    </p:spTree>
    <p:extLst>
      <p:ext uri="{BB962C8B-B14F-4D97-AF65-F5344CB8AC3E}">
        <p14:creationId xmlns:p14="http://schemas.microsoft.com/office/powerpoint/2010/main" val="100677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19</a:t>
            </a:fld>
            <a:endParaRPr lang="en-US" dirty="0"/>
          </a:p>
        </p:txBody>
      </p:sp>
      <p:sp>
        <p:nvSpPr>
          <p:cNvPr id="7" name="Rectangle 6">
            <a:extLst>
              <a:ext uri="{FF2B5EF4-FFF2-40B4-BE49-F238E27FC236}">
                <a16:creationId xmlns:a16="http://schemas.microsoft.com/office/drawing/2014/main" id="{434C8BA7-68FA-7798-C865-1BDB93FCD639}"/>
              </a:ext>
            </a:extLst>
          </p:cNvPr>
          <p:cNvSpPr/>
          <p:nvPr/>
        </p:nvSpPr>
        <p:spPr>
          <a:xfrm>
            <a:off x="9677400" y="1590690"/>
            <a:ext cx="1219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CC4633C-CC8C-2BF2-DE99-35C64C9C8622}"/>
              </a:ext>
            </a:extLst>
          </p:cNvPr>
          <p:cNvSpPr txBox="1"/>
          <p:nvPr/>
        </p:nvSpPr>
        <p:spPr>
          <a:xfrm>
            <a:off x="26203" y="7951"/>
            <a:ext cx="8077200" cy="461665"/>
          </a:xfrm>
          <a:prstGeom prst="rect">
            <a:avLst/>
          </a:prstGeom>
          <a:noFill/>
        </p:spPr>
        <p:txBody>
          <a:bodyPr wrap="square" rtlCol="0">
            <a:spAutoFit/>
          </a:bodyPr>
          <a:lstStyle/>
          <a:p>
            <a:pPr algn="l"/>
            <a:r>
              <a:rPr lang="en-US" sz="2400" b="1" dirty="0"/>
              <a:t>Asymmetric Cryptography / Public Key Encryption</a:t>
            </a:r>
          </a:p>
        </p:txBody>
      </p:sp>
      <p:sp>
        <p:nvSpPr>
          <p:cNvPr id="13" name="TextBox 12">
            <a:extLst>
              <a:ext uri="{FF2B5EF4-FFF2-40B4-BE49-F238E27FC236}">
                <a16:creationId xmlns:a16="http://schemas.microsoft.com/office/drawing/2014/main" id="{145557E2-DB02-BA78-89B9-66AE2C937A6F}"/>
              </a:ext>
            </a:extLst>
          </p:cNvPr>
          <p:cNvSpPr txBox="1"/>
          <p:nvPr/>
        </p:nvSpPr>
        <p:spPr>
          <a:xfrm>
            <a:off x="228600" y="1255030"/>
            <a:ext cx="5788764" cy="1477328"/>
          </a:xfrm>
          <a:prstGeom prst="rect">
            <a:avLst/>
          </a:prstGeom>
          <a:noFill/>
        </p:spPr>
        <p:txBody>
          <a:bodyPr wrap="none" rtlCol="0">
            <a:spAutoFit/>
          </a:bodyPr>
          <a:lstStyle/>
          <a:p>
            <a:r>
              <a:rPr lang="en-US" dirty="0"/>
              <a:t>Public Key vs Private Key (Mathematically linked)</a:t>
            </a:r>
          </a:p>
          <a:p>
            <a:endParaRPr lang="en-US" dirty="0"/>
          </a:p>
          <a:p>
            <a:r>
              <a:rPr lang="en-US" dirty="0"/>
              <a:t>Public key used to encrypt; Private key used to decrypt</a:t>
            </a:r>
          </a:p>
          <a:p>
            <a:endParaRPr lang="en-US" dirty="0"/>
          </a:p>
          <a:p>
            <a:endParaRPr lang="en-US" dirty="0"/>
          </a:p>
        </p:txBody>
      </p:sp>
      <p:pic>
        <p:nvPicPr>
          <p:cNvPr id="14" name="Picture 4" descr="Diffie–Hellman key exchange - Wikipedia">
            <a:extLst>
              <a:ext uri="{FF2B5EF4-FFF2-40B4-BE49-F238E27FC236}">
                <a16:creationId xmlns:a16="http://schemas.microsoft.com/office/drawing/2014/main" id="{882610D0-B78F-8FFF-E991-8C795113E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6400" y="2855664"/>
            <a:ext cx="2381250" cy="35718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C04DB74-5FF3-2223-65B0-D5F7544C1E67}"/>
              </a:ext>
            </a:extLst>
          </p:cNvPr>
          <p:cNvSpPr txBox="1"/>
          <p:nvPr/>
        </p:nvSpPr>
        <p:spPr>
          <a:xfrm>
            <a:off x="6841896" y="2824109"/>
            <a:ext cx="2590800" cy="1200329"/>
          </a:xfrm>
          <a:prstGeom prst="rect">
            <a:avLst/>
          </a:prstGeom>
          <a:noFill/>
        </p:spPr>
        <p:txBody>
          <a:bodyPr wrap="square" rtlCol="0">
            <a:spAutoFit/>
          </a:bodyPr>
          <a:lstStyle/>
          <a:p>
            <a:r>
              <a:rPr lang="en-US" dirty="0"/>
              <a:t>Diffie Helman Technique is used to transport a secret over an unsecure channel</a:t>
            </a:r>
          </a:p>
        </p:txBody>
      </p:sp>
      <p:sp>
        <p:nvSpPr>
          <p:cNvPr id="16" name="TextBox 15">
            <a:extLst>
              <a:ext uri="{FF2B5EF4-FFF2-40B4-BE49-F238E27FC236}">
                <a16:creationId xmlns:a16="http://schemas.microsoft.com/office/drawing/2014/main" id="{021C4B2C-70EB-13E0-E255-899442376271}"/>
              </a:ext>
            </a:extLst>
          </p:cNvPr>
          <p:cNvSpPr txBox="1"/>
          <p:nvPr/>
        </p:nvSpPr>
        <p:spPr>
          <a:xfrm>
            <a:off x="228600" y="2502109"/>
            <a:ext cx="5712564" cy="2031325"/>
          </a:xfrm>
          <a:prstGeom prst="rect">
            <a:avLst/>
          </a:prstGeom>
          <a:noFill/>
        </p:spPr>
        <p:txBody>
          <a:bodyPr wrap="square" rtlCol="0">
            <a:spAutoFit/>
          </a:bodyPr>
          <a:lstStyle/>
          <a:p>
            <a:r>
              <a:rPr lang="en-US" dirty="0"/>
              <a:t>Alice knows the prime products that generated her key, so it’s very easy for her to factorize </a:t>
            </a:r>
          </a:p>
          <a:p>
            <a:endParaRPr lang="en-US" dirty="0"/>
          </a:p>
          <a:p>
            <a:endParaRPr lang="en-US" dirty="0"/>
          </a:p>
          <a:p>
            <a:r>
              <a:rPr lang="en-US" dirty="0"/>
              <a:t>Eve does not know the products, and it is computationally infeasible for her to calculate the integer factorization of very large number</a:t>
            </a:r>
          </a:p>
        </p:txBody>
      </p:sp>
      <p:pic>
        <p:nvPicPr>
          <p:cNvPr id="17" name="Picture 16">
            <a:extLst>
              <a:ext uri="{FF2B5EF4-FFF2-40B4-BE49-F238E27FC236}">
                <a16:creationId xmlns:a16="http://schemas.microsoft.com/office/drawing/2014/main" id="{1FC9CC79-990E-2A48-5ED0-34B69011FD54}"/>
              </a:ext>
            </a:extLst>
          </p:cNvPr>
          <p:cNvPicPr>
            <a:picLocks noChangeAspect="1"/>
          </p:cNvPicPr>
          <p:nvPr/>
        </p:nvPicPr>
        <p:blipFill>
          <a:blip r:embed="rId4"/>
          <a:stretch>
            <a:fillRect/>
          </a:stretch>
        </p:blipFill>
        <p:spPr>
          <a:xfrm>
            <a:off x="6914582" y="572074"/>
            <a:ext cx="5029602" cy="2037231"/>
          </a:xfrm>
          <a:prstGeom prst="rect">
            <a:avLst/>
          </a:prstGeom>
        </p:spPr>
      </p:pic>
      <p:sp>
        <p:nvSpPr>
          <p:cNvPr id="20" name="TextBox 19">
            <a:extLst>
              <a:ext uri="{FF2B5EF4-FFF2-40B4-BE49-F238E27FC236}">
                <a16:creationId xmlns:a16="http://schemas.microsoft.com/office/drawing/2014/main" id="{CB9F3889-2968-11CB-05D2-76402EB9EFC1}"/>
              </a:ext>
            </a:extLst>
          </p:cNvPr>
          <p:cNvSpPr txBox="1"/>
          <p:nvPr/>
        </p:nvSpPr>
        <p:spPr>
          <a:xfrm>
            <a:off x="228600" y="4731826"/>
            <a:ext cx="8507457" cy="646331"/>
          </a:xfrm>
          <a:prstGeom prst="rect">
            <a:avLst/>
          </a:prstGeom>
          <a:noFill/>
        </p:spPr>
        <p:txBody>
          <a:bodyPr wrap="none" rtlCol="0">
            <a:spAutoFit/>
          </a:bodyPr>
          <a:lstStyle/>
          <a:p>
            <a:r>
              <a:rPr lang="en-US" dirty="0"/>
              <a:t>RSA can not encrypt stuff that is larger than its key size,</a:t>
            </a:r>
          </a:p>
          <a:p>
            <a:r>
              <a:rPr lang="en-US" dirty="0"/>
              <a:t>So we typically will encrypt the key for </a:t>
            </a:r>
            <a:r>
              <a:rPr lang="en-US" b="1" dirty="0"/>
              <a:t>a symmetric encryption algorithm </a:t>
            </a:r>
            <a:r>
              <a:rPr lang="en-US" dirty="0"/>
              <a:t>(AES)</a:t>
            </a:r>
          </a:p>
        </p:txBody>
      </p:sp>
      <p:sp>
        <p:nvSpPr>
          <p:cNvPr id="21" name="TextBox 20">
            <a:extLst>
              <a:ext uri="{FF2B5EF4-FFF2-40B4-BE49-F238E27FC236}">
                <a16:creationId xmlns:a16="http://schemas.microsoft.com/office/drawing/2014/main" id="{B199E42E-1496-251A-83E9-C516ECA4344C}"/>
              </a:ext>
            </a:extLst>
          </p:cNvPr>
          <p:cNvSpPr txBox="1"/>
          <p:nvPr/>
        </p:nvSpPr>
        <p:spPr>
          <a:xfrm>
            <a:off x="304800" y="5638800"/>
            <a:ext cx="8763000" cy="646331"/>
          </a:xfrm>
          <a:prstGeom prst="rect">
            <a:avLst/>
          </a:prstGeom>
          <a:noFill/>
        </p:spPr>
        <p:txBody>
          <a:bodyPr wrap="square" rtlCol="0">
            <a:spAutoFit/>
          </a:bodyPr>
          <a:lstStyle/>
          <a:p>
            <a:r>
              <a:rPr lang="en-US" dirty="0"/>
              <a:t>Private Keys are also used for </a:t>
            </a:r>
            <a:r>
              <a:rPr lang="en-US" b="1" dirty="0"/>
              <a:t>digital signatures</a:t>
            </a:r>
            <a:r>
              <a:rPr lang="en-US" dirty="0"/>
              <a:t>, which can be used to authenticate a message</a:t>
            </a:r>
          </a:p>
        </p:txBody>
      </p:sp>
    </p:spTree>
    <p:extLst>
      <p:ext uri="{BB962C8B-B14F-4D97-AF65-F5344CB8AC3E}">
        <p14:creationId xmlns:p14="http://schemas.microsoft.com/office/powerpoint/2010/main" val="1564692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a:t>
            </a:fld>
            <a:endParaRPr lang="en-US" dirty="0"/>
          </a:p>
        </p:txBody>
      </p:sp>
      <p:sp>
        <p:nvSpPr>
          <p:cNvPr id="2" name="TextBox 1">
            <a:extLst>
              <a:ext uri="{FF2B5EF4-FFF2-40B4-BE49-F238E27FC236}">
                <a16:creationId xmlns:a16="http://schemas.microsoft.com/office/drawing/2014/main" id="{F581BB07-87D8-DDF6-BA1D-199FDDDFB7D7}"/>
              </a:ext>
            </a:extLst>
          </p:cNvPr>
          <p:cNvSpPr txBox="1"/>
          <p:nvPr/>
        </p:nvSpPr>
        <p:spPr>
          <a:xfrm>
            <a:off x="76200" y="152400"/>
            <a:ext cx="3048000" cy="523220"/>
          </a:xfrm>
          <a:prstGeom prst="rect">
            <a:avLst/>
          </a:prstGeom>
          <a:noFill/>
        </p:spPr>
        <p:txBody>
          <a:bodyPr wrap="square" rtlCol="0">
            <a:spAutoFit/>
          </a:bodyPr>
          <a:lstStyle/>
          <a:p>
            <a:pPr algn="ctr"/>
            <a:r>
              <a:rPr lang="en-US" sz="2800" dirty="0"/>
              <a:t>Announcements</a:t>
            </a:r>
          </a:p>
        </p:txBody>
      </p:sp>
      <p:sp>
        <p:nvSpPr>
          <p:cNvPr id="8" name="TextBox 7">
            <a:extLst>
              <a:ext uri="{FF2B5EF4-FFF2-40B4-BE49-F238E27FC236}">
                <a16:creationId xmlns:a16="http://schemas.microsoft.com/office/drawing/2014/main" id="{B078437C-43B2-84AD-D046-59A5A1ED4948}"/>
              </a:ext>
            </a:extLst>
          </p:cNvPr>
          <p:cNvSpPr txBox="1"/>
          <p:nvPr/>
        </p:nvSpPr>
        <p:spPr>
          <a:xfrm>
            <a:off x="685800" y="1371600"/>
            <a:ext cx="7467600" cy="2308324"/>
          </a:xfrm>
          <a:prstGeom prst="rect">
            <a:avLst/>
          </a:prstGeom>
          <a:noFill/>
        </p:spPr>
        <p:txBody>
          <a:bodyPr wrap="square" rtlCol="0">
            <a:spAutoFit/>
          </a:bodyPr>
          <a:lstStyle/>
          <a:p>
            <a:r>
              <a:rPr lang="en-US" sz="2400" dirty="0"/>
              <a:t>Lab 9 due Sunday </a:t>
            </a:r>
            <a:r>
              <a:rPr lang="en-US" sz="2400" b="1" dirty="0"/>
              <a:t>12/8</a:t>
            </a:r>
          </a:p>
          <a:p>
            <a:endParaRPr lang="en-US" sz="2400" b="1" dirty="0"/>
          </a:p>
          <a:p>
            <a:endParaRPr lang="en-US" sz="2400" dirty="0"/>
          </a:p>
          <a:p>
            <a:r>
              <a:rPr lang="en-US" sz="2400" u="sng" dirty="0"/>
              <a:t>Final Exam</a:t>
            </a:r>
          </a:p>
          <a:p>
            <a:r>
              <a:rPr lang="en-US" sz="2400" dirty="0"/>
              <a:t>Tuesday December 10</a:t>
            </a:r>
            <a:r>
              <a:rPr lang="en-US" sz="2400" baseline="30000" dirty="0"/>
              <a:t>th</a:t>
            </a:r>
            <a:r>
              <a:rPr lang="en-US" sz="2400" dirty="0"/>
              <a:t> 2:00 – 3:50 in Romney 315</a:t>
            </a:r>
          </a:p>
          <a:p>
            <a:r>
              <a:rPr lang="en-US" sz="2400" dirty="0"/>
              <a:t>Please be there</a:t>
            </a:r>
          </a:p>
        </p:txBody>
      </p:sp>
      <p:pic>
        <p:nvPicPr>
          <p:cNvPr id="1026" name="Picture 2" descr="Pin on templates memee">
            <a:extLst>
              <a:ext uri="{FF2B5EF4-FFF2-40B4-BE49-F238E27FC236}">
                <a16:creationId xmlns:a16="http://schemas.microsoft.com/office/drawing/2014/main" id="{D39714DC-E0A6-3E6F-DAD1-C7736DB3E1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7590" y="1187071"/>
            <a:ext cx="2739074" cy="27390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7F2E26-AE8C-A17E-031E-9E4BE8E7790A}"/>
              </a:ext>
            </a:extLst>
          </p:cNvPr>
          <p:cNvSpPr txBox="1"/>
          <p:nvPr/>
        </p:nvSpPr>
        <p:spPr>
          <a:xfrm>
            <a:off x="9168590" y="542592"/>
            <a:ext cx="2510940" cy="646331"/>
          </a:xfrm>
          <a:prstGeom prst="rect">
            <a:avLst/>
          </a:prstGeom>
          <a:noFill/>
        </p:spPr>
        <p:txBody>
          <a:bodyPr wrap="square" rtlCol="0">
            <a:spAutoFit/>
          </a:bodyPr>
          <a:lstStyle/>
          <a:p>
            <a:r>
              <a:rPr lang="en-US" dirty="0"/>
              <a:t>students after completing CSCI 476</a:t>
            </a:r>
          </a:p>
        </p:txBody>
      </p:sp>
      <p:pic>
        <p:nvPicPr>
          <p:cNvPr id="7" name="Picture 6">
            <a:extLst>
              <a:ext uri="{FF2B5EF4-FFF2-40B4-BE49-F238E27FC236}">
                <a16:creationId xmlns:a16="http://schemas.microsoft.com/office/drawing/2014/main" id="{D57F0C62-79C1-CFE6-9705-CE152308863F}"/>
              </a:ext>
            </a:extLst>
          </p:cNvPr>
          <p:cNvPicPr>
            <a:picLocks noChangeAspect="1"/>
          </p:cNvPicPr>
          <p:nvPr/>
        </p:nvPicPr>
        <p:blipFill>
          <a:blip r:embed="rId4"/>
          <a:stretch>
            <a:fillRect/>
          </a:stretch>
        </p:blipFill>
        <p:spPr>
          <a:xfrm>
            <a:off x="8077200" y="4651246"/>
            <a:ext cx="1711067" cy="1488575"/>
          </a:xfrm>
          <a:prstGeom prst="rect">
            <a:avLst/>
          </a:prstGeom>
        </p:spPr>
      </p:pic>
      <p:sp>
        <p:nvSpPr>
          <p:cNvPr id="10" name="TextBox 9">
            <a:extLst>
              <a:ext uri="{FF2B5EF4-FFF2-40B4-BE49-F238E27FC236}">
                <a16:creationId xmlns:a16="http://schemas.microsoft.com/office/drawing/2014/main" id="{8639D1CA-3599-04E4-BBF7-C33E251FCB87}"/>
              </a:ext>
            </a:extLst>
          </p:cNvPr>
          <p:cNvSpPr txBox="1"/>
          <p:nvPr/>
        </p:nvSpPr>
        <p:spPr>
          <a:xfrm>
            <a:off x="9788267" y="5029200"/>
            <a:ext cx="2405789" cy="523220"/>
          </a:xfrm>
          <a:prstGeom prst="rect">
            <a:avLst/>
          </a:prstGeom>
          <a:noFill/>
        </p:spPr>
        <p:txBody>
          <a:bodyPr wrap="square" rtlCol="0">
            <a:spAutoFit/>
          </a:bodyPr>
          <a:lstStyle/>
          <a:p>
            <a:r>
              <a:rPr lang="en-US" sz="1400" i="1" dirty="0"/>
              <a:t>Meatball wishes you good luck on your final exams</a:t>
            </a:r>
          </a:p>
        </p:txBody>
      </p:sp>
    </p:spTree>
    <p:extLst>
      <p:ext uri="{BB962C8B-B14F-4D97-AF65-F5344CB8AC3E}">
        <p14:creationId xmlns:p14="http://schemas.microsoft.com/office/powerpoint/2010/main" val="2734324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20</a:t>
            </a:fld>
            <a:endParaRPr lang="en-US" dirty="0"/>
          </a:p>
        </p:txBody>
      </p:sp>
      <p:sp>
        <p:nvSpPr>
          <p:cNvPr id="2" name="TextBox 1">
            <a:extLst>
              <a:ext uri="{FF2B5EF4-FFF2-40B4-BE49-F238E27FC236}">
                <a16:creationId xmlns:a16="http://schemas.microsoft.com/office/drawing/2014/main" id="{C98F49B1-D34B-6FF6-1FCC-0295A0AD94A8}"/>
              </a:ext>
            </a:extLst>
          </p:cNvPr>
          <p:cNvSpPr txBox="1"/>
          <p:nvPr/>
        </p:nvSpPr>
        <p:spPr>
          <a:xfrm>
            <a:off x="26203" y="7951"/>
            <a:ext cx="8077200" cy="461665"/>
          </a:xfrm>
          <a:prstGeom prst="rect">
            <a:avLst/>
          </a:prstGeom>
          <a:noFill/>
        </p:spPr>
        <p:txBody>
          <a:bodyPr wrap="square" rtlCol="0">
            <a:spAutoFit/>
          </a:bodyPr>
          <a:lstStyle/>
          <a:p>
            <a:pPr algn="l"/>
            <a:r>
              <a:rPr lang="en-US" sz="2400" b="1" dirty="0"/>
              <a:t>Threat Modeling</a:t>
            </a:r>
          </a:p>
        </p:txBody>
      </p:sp>
      <p:sp>
        <p:nvSpPr>
          <p:cNvPr id="6" name="TextBox 5">
            <a:extLst>
              <a:ext uri="{FF2B5EF4-FFF2-40B4-BE49-F238E27FC236}">
                <a16:creationId xmlns:a16="http://schemas.microsoft.com/office/drawing/2014/main" id="{00F6B575-8C4B-E94D-CCD7-7EBE111EED91}"/>
              </a:ext>
            </a:extLst>
          </p:cNvPr>
          <p:cNvSpPr txBox="1"/>
          <p:nvPr/>
        </p:nvSpPr>
        <p:spPr>
          <a:xfrm>
            <a:off x="1059873" y="3292825"/>
            <a:ext cx="7458362" cy="369332"/>
          </a:xfrm>
          <a:prstGeom prst="rect">
            <a:avLst/>
          </a:prstGeom>
          <a:noFill/>
        </p:spPr>
        <p:txBody>
          <a:bodyPr wrap="square">
            <a:spAutoFit/>
          </a:bodyPr>
          <a:lstStyle/>
          <a:p>
            <a:endParaRPr lang="en-US" dirty="0"/>
          </a:p>
        </p:txBody>
      </p:sp>
      <p:sp>
        <p:nvSpPr>
          <p:cNvPr id="8" name="TextBox 7">
            <a:extLst>
              <a:ext uri="{FF2B5EF4-FFF2-40B4-BE49-F238E27FC236}">
                <a16:creationId xmlns:a16="http://schemas.microsoft.com/office/drawing/2014/main" id="{B6DFEE80-C1D3-76F6-FD13-E2C0FA036322}"/>
              </a:ext>
            </a:extLst>
          </p:cNvPr>
          <p:cNvSpPr txBox="1"/>
          <p:nvPr/>
        </p:nvSpPr>
        <p:spPr>
          <a:xfrm>
            <a:off x="1059873" y="3300196"/>
            <a:ext cx="7458362" cy="369332"/>
          </a:xfrm>
          <a:prstGeom prst="rect">
            <a:avLst/>
          </a:prstGeom>
          <a:noFill/>
        </p:spPr>
        <p:txBody>
          <a:bodyPr wrap="square">
            <a:spAutoFit/>
          </a:bodyPr>
          <a:lstStyle/>
          <a:p>
            <a:endParaRPr lang="en-US" dirty="0"/>
          </a:p>
        </p:txBody>
      </p:sp>
      <p:sp>
        <p:nvSpPr>
          <p:cNvPr id="9" name="Rectangle 8">
            <a:extLst>
              <a:ext uri="{FF2B5EF4-FFF2-40B4-BE49-F238E27FC236}">
                <a16:creationId xmlns:a16="http://schemas.microsoft.com/office/drawing/2014/main" id="{C6195736-B3ED-4783-CFCE-2214E44408AC}"/>
              </a:ext>
            </a:extLst>
          </p:cNvPr>
          <p:cNvSpPr/>
          <p:nvPr/>
        </p:nvSpPr>
        <p:spPr>
          <a:xfrm>
            <a:off x="9677400" y="1590690"/>
            <a:ext cx="12192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A60DE0D-B83E-FDF6-47D7-39994D0CE9C9}"/>
              </a:ext>
            </a:extLst>
          </p:cNvPr>
          <p:cNvSpPr txBox="1"/>
          <p:nvPr/>
        </p:nvSpPr>
        <p:spPr>
          <a:xfrm>
            <a:off x="414130" y="988722"/>
            <a:ext cx="7898316" cy="2031325"/>
          </a:xfrm>
          <a:prstGeom prst="rect">
            <a:avLst/>
          </a:prstGeom>
          <a:noFill/>
        </p:spPr>
        <p:txBody>
          <a:bodyPr wrap="none" rtlCol="0">
            <a:spAutoFit/>
          </a:bodyPr>
          <a:lstStyle/>
          <a:p>
            <a:pPr marL="285750" indent="-285750">
              <a:buFont typeface="Arial" panose="020B0604020202020204" pitchFamily="34" charset="0"/>
              <a:buChar char="•"/>
            </a:pPr>
            <a:r>
              <a:rPr lang="en-US" dirty="0"/>
              <a:t>Threat modeling is a structured approach to assessing risk and defenses</a:t>
            </a:r>
          </a:p>
          <a:p>
            <a:endParaRPr lang="en-US" dirty="0"/>
          </a:p>
          <a:p>
            <a:pPr marL="342900" indent="-342900">
              <a:buAutoNum type="arabicPeriod"/>
            </a:pPr>
            <a:r>
              <a:rPr lang="en-US" dirty="0"/>
              <a:t>What are you building?</a:t>
            </a:r>
          </a:p>
          <a:p>
            <a:pPr marL="342900" indent="-342900">
              <a:buAutoNum type="arabicPeriod"/>
            </a:pPr>
            <a:r>
              <a:rPr lang="en-US" dirty="0"/>
              <a:t>What are the assets?</a:t>
            </a:r>
          </a:p>
          <a:p>
            <a:pPr marL="342900" indent="-342900">
              <a:buAutoNum type="arabicPeriod"/>
            </a:pPr>
            <a:r>
              <a:rPr lang="en-US" dirty="0"/>
              <a:t>What can go wrong?</a:t>
            </a:r>
          </a:p>
          <a:p>
            <a:pPr marL="342900" indent="-342900">
              <a:buAutoNum type="arabicPeriod"/>
            </a:pPr>
            <a:r>
              <a:rPr lang="en-US" dirty="0"/>
              <a:t>What should you do about those things that can go wrong?</a:t>
            </a:r>
          </a:p>
          <a:p>
            <a:pPr marL="342900" indent="-342900">
              <a:buAutoNum type="arabicPeriod"/>
            </a:pPr>
            <a:r>
              <a:rPr lang="en-US" dirty="0"/>
              <a:t>Did you do a decent job of analysis?</a:t>
            </a:r>
          </a:p>
        </p:txBody>
      </p:sp>
      <p:pic>
        <p:nvPicPr>
          <p:cNvPr id="12" name="Picture 11">
            <a:extLst>
              <a:ext uri="{FF2B5EF4-FFF2-40B4-BE49-F238E27FC236}">
                <a16:creationId xmlns:a16="http://schemas.microsoft.com/office/drawing/2014/main" id="{41E553DC-E9E7-153F-D823-417C0399C163}"/>
              </a:ext>
            </a:extLst>
          </p:cNvPr>
          <p:cNvPicPr>
            <a:picLocks noChangeAspect="1"/>
          </p:cNvPicPr>
          <p:nvPr/>
        </p:nvPicPr>
        <p:blipFill>
          <a:blip r:embed="rId3"/>
          <a:stretch>
            <a:fillRect/>
          </a:stretch>
        </p:blipFill>
        <p:spPr>
          <a:xfrm>
            <a:off x="6400800" y="3581400"/>
            <a:ext cx="4933950" cy="2552700"/>
          </a:xfrm>
          <a:prstGeom prst="rect">
            <a:avLst/>
          </a:prstGeom>
        </p:spPr>
      </p:pic>
      <p:pic>
        <p:nvPicPr>
          <p:cNvPr id="18" name="Picture 17">
            <a:extLst>
              <a:ext uri="{FF2B5EF4-FFF2-40B4-BE49-F238E27FC236}">
                <a16:creationId xmlns:a16="http://schemas.microsoft.com/office/drawing/2014/main" id="{F0278811-C6C6-6C7B-EF59-5D3D1502AFB0}"/>
              </a:ext>
            </a:extLst>
          </p:cNvPr>
          <p:cNvPicPr>
            <a:picLocks noChangeAspect="1"/>
          </p:cNvPicPr>
          <p:nvPr/>
        </p:nvPicPr>
        <p:blipFill>
          <a:blip r:embed="rId4"/>
          <a:stretch>
            <a:fillRect/>
          </a:stretch>
        </p:blipFill>
        <p:spPr>
          <a:xfrm>
            <a:off x="381000" y="3524407"/>
            <a:ext cx="5510960" cy="2762250"/>
          </a:xfrm>
          <a:prstGeom prst="rect">
            <a:avLst/>
          </a:prstGeom>
        </p:spPr>
      </p:pic>
    </p:spTree>
    <p:extLst>
      <p:ext uri="{BB962C8B-B14F-4D97-AF65-F5344CB8AC3E}">
        <p14:creationId xmlns:p14="http://schemas.microsoft.com/office/powerpoint/2010/main" val="3572258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9AB43-9D5E-8E23-43DB-E1461904D999}"/>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FFB0BD82-5ACE-1BB8-0D91-087727BB5F3B}"/>
              </a:ext>
            </a:extLst>
          </p:cNvPr>
          <p:cNvGrpSpPr/>
          <p:nvPr/>
        </p:nvGrpSpPr>
        <p:grpSpPr>
          <a:xfrm>
            <a:off x="-6350" y="6466078"/>
            <a:ext cx="12204700" cy="398780"/>
            <a:chOff x="-6350" y="6466078"/>
            <a:chExt cx="12204700" cy="398780"/>
          </a:xfrm>
          <a:solidFill>
            <a:schemeClr val="accent3"/>
          </a:solidFill>
        </p:grpSpPr>
        <p:sp>
          <p:nvSpPr>
            <p:cNvPr id="4" name="object 4">
              <a:extLst>
                <a:ext uri="{FF2B5EF4-FFF2-40B4-BE49-F238E27FC236}">
                  <a16:creationId xmlns:a16="http://schemas.microsoft.com/office/drawing/2014/main" id="{FAB3B441-EA59-47FA-0F08-0A55172D726B}"/>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a:extLst>
                <a:ext uri="{FF2B5EF4-FFF2-40B4-BE49-F238E27FC236}">
                  <a16:creationId xmlns:a16="http://schemas.microsoft.com/office/drawing/2014/main" id="{6E0AF33C-B6A7-2728-3214-69BA5E2F7E9E}"/>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401D51AA-48AF-9B67-20A5-629070155C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41F1F6C-20B9-9E0E-5726-FBE256D5760A}"/>
              </a:ext>
            </a:extLst>
          </p:cNvPr>
          <p:cNvSpPr>
            <a:spLocks noGrp="1"/>
          </p:cNvSpPr>
          <p:nvPr>
            <p:ph type="sldNum" sz="quarter" idx="7"/>
          </p:nvPr>
        </p:nvSpPr>
        <p:spPr/>
        <p:txBody>
          <a:bodyPr/>
          <a:lstStyle/>
          <a:p>
            <a:fld id="{B6F15528-21DE-4FAA-801E-634DDDAF4B2B}" type="slidenum">
              <a:rPr lang="en-US" smtClean="0"/>
              <a:t>21</a:t>
            </a:fld>
            <a:endParaRPr lang="en-US" dirty="0"/>
          </a:p>
        </p:txBody>
      </p:sp>
      <p:sp>
        <p:nvSpPr>
          <p:cNvPr id="2" name="TextBox 1">
            <a:extLst>
              <a:ext uri="{FF2B5EF4-FFF2-40B4-BE49-F238E27FC236}">
                <a16:creationId xmlns:a16="http://schemas.microsoft.com/office/drawing/2014/main" id="{CEBEF70D-AA99-F7D4-E32B-605AE6BC89AD}"/>
              </a:ext>
            </a:extLst>
          </p:cNvPr>
          <p:cNvSpPr txBox="1"/>
          <p:nvPr/>
        </p:nvSpPr>
        <p:spPr>
          <a:xfrm>
            <a:off x="26203" y="7951"/>
            <a:ext cx="8077200" cy="461665"/>
          </a:xfrm>
          <a:prstGeom prst="rect">
            <a:avLst/>
          </a:prstGeom>
          <a:noFill/>
        </p:spPr>
        <p:txBody>
          <a:bodyPr wrap="square" rtlCol="0">
            <a:spAutoFit/>
          </a:bodyPr>
          <a:lstStyle/>
          <a:p>
            <a:pPr algn="l"/>
            <a:r>
              <a:rPr lang="en-US" sz="2400" b="1" dirty="0"/>
              <a:t>Sample Test Questions</a:t>
            </a:r>
          </a:p>
        </p:txBody>
      </p:sp>
      <p:sp>
        <p:nvSpPr>
          <p:cNvPr id="7" name="TextBox 6">
            <a:extLst>
              <a:ext uri="{FF2B5EF4-FFF2-40B4-BE49-F238E27FC236}">
                <a16:creationId xmlns:a16="http://schemas.microsoft.com/office/drawing/2014/main" id="{70EF1035-3009-93B4-9A7A-1695310FE93A}"/>
              </a:ext>
            </a:extLst>
          </p:cNvPr>
          <p:cNvSpPr txBox="1"/>
          <p:nvPr/>
        </p:nvSpPr>
        <p:spPr>
          <a:xfrm>
            <a:off x="1676400" y="1143000"/>
            <a:ext cx="8174033" cy="400110"/>
          </a:xfrm>
          <a:prstGeom prst="rect">
            <a:avLst/>
          </a:prstGeom>
          <a:noFill/>
        </p:spPr>
        <p:txBody>
          <a:bodyPr wrap="none" rtlCol="0">
            <a:spAutoFit/>
          </a:bodyPr>
          <a:lstStyle/>
          <a:p>
            <a:r>
              <a:rPr lang="en-US" sz="2000" i="1" dirty="0"/>
              <a:t>What is an SQL injection? What is the goal of an SQL injection attack?</a:t>
            </a:r>
          </a:p>
        </p:txBody>
      </p:sp>
    </p:spTree>
    <p:extLst>
      <p:ext uri="{BB962C8B-B14F-4D97-AF65-F5344CB8AC3E}">
        <p14:creationId xmlns:p14="http://schemas.microsoft.com/office/powerpoint/2010/main" val="2771049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BD1C7-3E51-253D-62C8-C044D6630C4C}"/>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0EC134CE-A03A-ED31-E602-0AD969C71250}"/>
              </a:ext>
            </a:extLst>
          </p:cNvPr>
          <p:cNvGrpSpPr/>
          <p:nvPr/>
        </p:nvGrpSpPr>
        <p:grpSpPr>
          <a:xfrm>
            <a:off x="-6350" y="6466078"/>
            <a:ext cx="12204700" cy="398780"/>
            <a:chOff x="-6350" y="6466078"/>
            <a:chExt cx="12204700" cy="398780"/>
          </a:xfrm>
          <a:solidFill>
            <a:schemeClr val="accent3"/>
          </a:solidFill>
        </p:grpSpPr>
        <p:sp>
          <p:nvSpPr>
            <p:cNvPr id="4" name="object 4">
              <a:extLst>
                <a:ext uri="{FF2B5EF4-FFF2-40B4-BE49-F238E27FC236}">
                  <a16:creationId xmlns:a16="http://schemas.microsoft.com/office/drawing/2014/main" id="{DD51B550-40FF-878A-85FC-6BC4A01018E1}"/>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a:extLst>
                <a:ext uri="{FF2B5EF4-FFF2-40B4-BE49-F238E27FC236}">
                  <a16:creationId xmlns:a16="http://schemas.microsoft.com/office/drawing/2014/main" id="{7A3EC8B9-6A7F-4542-D5ED-A556EB89DA79}"/>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2960AFE5-6B3B-6CD8-1FE2-137747B351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F85A76B5-4E33-7506-64B6-E7D94D44F3E2}"/>
              </a:ext>
            </a:extLst>
          </p:cNvPr>
          <p:cNvSpPr>
            <a:spLocks noGrp="1"/>
          </p:cNvSpPr>
          <p:nvPr>
            <p:ph type="sldNum" sz="quarter" idx="7"/>
          </p:nvPr>
        </p:nvSpPr>
        <p:spPr/>
        <p:txBody>
          <a:bodyPr/>
          <a:lstStyle/>
          <a:p>
            <a:fld id="{B6F15528-21DE-4FAA-801E-634DDDAF4B2B}" type="slidenum">
              <a:rPr lang="en-US" smtClean="0"/>
              <a:t>22</a:t>
            </a:fld>
            <a:endParaRPr lang="en-US" dirty="0"/>
          </a:p>
        </p:txBody>
      </p:sp>
      <p:sp>
        <p:nvSpPr>
          <p:cNvPr id="2" name="TextBox 1">
            <a:extLst>
              <a:ext uri="{FF2B5EF4-FFF2-40B4-BE49-F238E27FC236}">
                <a16:creationId xmlns:a16="http://schemas.microsoft.com/office/drawing/2014/main" id="{2267FE5F-F742-2801-3ADC-C0BBA41DBFC3}"/>
              </a:ext>
            </a:extLst>
          </p:cNvPr>
          <p:cNvSpPr txBox="1"/>
          <p:nvPr/>
        </p:nvSpPr>
        <p:spPr>
          <a:xfrm>
            <a:off x="26203" y="7951"/>
            <a:ext cx="8077200" cy="461665"/>
          </a:xfrm>
          <a:prstGeom prst="rect">
            <a:avLst/>
          </a:prstGeom>
          <a:noFill/>
        </p:spPr>
        <p:txBody>
          <a:bodyPr wrap="square" rtlCol="0">
            <a:spAutoFit/>
          </a:bodyPr>
          <a:lstStyle/>
          <a:p>
            <a:pPr algn="l"/>
            <a:r>
              <a:rPr lang="en-US" sz="2400" b="1" dirty="0"/>
              <a:t>Sample Test Questions</a:t>
            </a:r>
          </a:p>
        </p:txBody>
      </p:sp>
      <p:sp>
        <p:nvSpPr>
          <p:cNvPr id="7" name="TextBox 6">
            <a:extLst>
              <a:ext uri="{FF2B5EF4-FFF2-40B4-BE49-F238E27FC236}">
                <a16:creationId xmlns:a16="http://schemas.microsoft.com/office/drawing/2014/main" id="{F2D54A96-977A-1534-F174-B09B41937C0C}"/>
              </a:ext>
            </a:extLst>
          </p:cNvPr>
          <p:cNvSpPr txBox="1"/>
          <p:nvPr/>
        </p:nvSpPr>
        <p:spPr>
          <a:xfrm>
            <a:off x="1676400" y="1143000"/>
            <a:ext cx="8174033" cy="400110"/>
          </a:xfrm>
          <a:prstGeom prst="rect">
            <a:avLst/>
          </a:prstGeom>
          <a:noFill/>
        </p:spPr>
        <p:txBody>
          <a:bodyPr wrap="none" rtlCol="0">
            <a:spAutoFit/>
          </a:bodyPr>
          <a:lstStyle/>
          <a:p>
            <a:r>
              <a:rPr lang="en-US" sz="2000" i="1" dirty="0"/>
              <a:t>What is an SQL injection? What is the goal of an SQL injection attack?</a:t>
            </a:r>
          </a:p>
        </p:txBody>
      </p:sp>
      <p:sp>
        <p:nvSpPr>
          <p:cNvPr id="6" name="TextBox 5">
            <a:extLst>
              <a:ext uri="{FF2B5EF4-FFF2-40B4-BE49-F238E27FC236}">
                <a16:creationId xmlns:a16="http://schemas.microsoft.com/office/drawing/2014/main" id="{AFD64A41-B636-DF67-D541-D33EAB04C08C}"/>
              </a:ext>
            </a:extLst>
          </p:cNvPr>
          <p:cNvSpPr txBox="1"/>
          <p:nvPr/>
        </p:nvSpPr>
        <p:spPr>
          <a:xfrm>
            <a:off x="2385764" y="2216494"/>
            <a:ext cx="7467600" cy="1938992"/>
          </a:xfrm>
          <a:prstGeom prst="rect">
            <a:avLst/>
          </a:prstGeom>
          <a:noFill/>
        </p:spPr>
        <p:txBody>
          <a:bodyPr wrap="square" rtlCol="0">
            <a:spAutoFit/>
          </a:bodyPr>
          <a:lstStyle/>
          <a:p>
            <a:r>
              <a:rPr lang="en-US" sz="2400" i="1" dirty="0">
                <a:solidFill>
                  <a:srgbClr val="00B050"/>
                </a:solidFill>
              </a:rPr>
              <a:t>An SQL injection is vulnerability where an attacker manipulates the structure and behavior of an SQL query by injecting malicious input into it. The goal is typically to gain unauthorized access into a database, alter data, or delete data</a:t>
            </a:r>
          </a:p>
        </p:txBody>
      </p:sp>
    </p:spTree>
    <p:extLst>
      <p:ext uri="{BB962C8B-B14F-4D97-AF65-F5344CB8AC3E}">
        <p14:creationId xmlns:p14="http://schemas.microsoft.com/office/powerpoint/2010/main" val="1266429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C1C2D-193B-74C5-3D1A-79D7B9EC7143}"/>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3F58FB16-7F35-547B-A4FC-BBB02E42EC4C}"/>
              </a:ext>
            </a:extLst>
          </p:cNvPr>
          <p:cNvGrpSpPr/>
          <p:nvPr/>
        </p:nvGrpSpPr>
        <p:grpSpPr>
          <a:xfrm>
            <a:off x="-6350" y="6466078"/>
            <a:ext cx="12204700" cy="398780"/>
            <a:chOff x="-6350" y="6466078"/>
            <a:chExt cx="12204700" cy="398780"/>
          </a:xfrm>
          <a:solidFill>
            <a:schemeClr val="accent3"/>
          </a:solidFill>
        </p:grpSpPr>
        <p:sp>
          <p:nvSpPr>
            <p:cNvPr id="4" name="object 4">
              <a:extLst>
                <a:ext uri="{FF2B5EF4-FFF2-40B4-BE49-F238E27FC236}">
                  <a16:creationId xmlns:a16="http://schemas.microsoft.com/office/drawing/2014/main" id="{A5AC0315-2A59-F6E2-CD22-F3AF30B48D72}"/>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a:extLst>
                <a:ext uri="{FF2B5EF4-FFF2-40B4-BE49-F238E27FC236}">
                  <a16:creationId xmlns:a16="http://schemas.microsoft.com/office/drawing/2014/main" id="{1EF310F9-FD6F-691A-0B48-2C6DFDCF0CC9}"/>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106A67D6-85A1-0188-17CB-94C99ED170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449BA7FB-1DA2-60A1-4F69-1419FBF24123}"/>
              </a:ext>
            </a:extLst>
          </p:cNvPr>
          <p:cNvSpPr>
            <a:spLocks noGrp="1"/>
          </p:cNvSpPr>
          <p:nvPr>
            <p:ph type="sldNum" sz="quarter" idx="7"/>
          </p:nvPr>
        </p:nvSpPr>
        <p:spPr/>
        <p:txBody>
          <a:bodyPr/>
          <a:lstStyle/>
          <a:p>
            <a:fld id="{B6F15528-21DE-4FAA-801E-634DDDAF4B2B}" type="slidenum">
              <a:rPr lang="en-US" smtClean="0"/>
              <a:t>23</a:t>
            </a:fld>
            <a:endParaRPr lang="en-US" dirty="0"/>
          </a:p>
        </p:txBody>
      </p:sp>
      <p:sp>
        <p:nvSpPr>
          <p:cNvPr id="2" name="TextBox 1">
            <a:extLst>
              <a:ext uri="{FF2B5EF4-FFF2-40B4-BE49-F238E27FC236}">
                <a16:creationId xmlns:a16="http://schemas.microsoft.com/office/drawing/2014/main" id="{06D09A7E-062F-1B12-3C62-568301153D85}"/>
              </a:ext>
            </a:extLst>
          </p:cNvPr>
          <p:cNvSpPr txBox="1"/>
          <p:nvPr/>
        </p:nvSpPr>
        <p:spPr>
          <a:xfrm>
            <a:off x="26203" y="7951"/>
            <a:ext cx="8077200" cy="461665"/>
          </a:xfrm>
          <a:prstGeom prst="rect">
            <a:avLst/>
          </a:prstGeom>
          <a:noFill/>
        </p:spPr>
        <p:txBody>
          <a:bodyPr wrap="square" rtlCol="0">
            <a:spAutoFit/>
          </a:bodyPr>
          <a:lstStyle/>
          <a:p>
            <a:pPr algn="l"/>
            <a:r>
              <a:rPr lang="en-US" sz="2400" b="1" dirty="0"/>
              <a:t>Sample Test Questions</a:t>
            </a:r>
          </a:p>
        </p:txBody>
      </p:sp>
      <p:sp>
        <p:nvSpPr>
          <p:cNvPr id="7" name="TextBox 6">
            <a:extLst>
              <a:ext uri="{FF2B5EF4-FFF2-40B4-BE49-F238E27FC236}">
                <a16:creationId xmlns:a16="http://schemas.microsoft.com/office/drawing/2014/main" id="{BFCE269E-E04A-1923-1A62-B866BFCF44C8}"/>
              </a:ext>
            </a:extLst>
          </p:cNvPr>
          <p:cNvSpPr txBox="1"/>
          <p:nvPr/>
        </p:nvSpPr>
        <p:spPr>
          <a:xfrm>
            <a:off x="3068413" y="1143000"/>
            <a:ext cx="6227987" cy="400110"/>
          </a:xfrm>
          <a:prstGeom prst="rect">
            <a:avLst/>
          </a:prstGeom>
          <a:noFill/>
        </p:spPr>
        <p:txBody>
          <a:bodyPr wrap="none" rtlCol="0">
            <a:spAutoFit/>
          </a:bodyPr>
          <a:lstStyle/>
          <a:p>
            <a:r>
              <a:rPr lang="en-US" sz="2000" i="1" dirty="0"/>
              <a:t>How did we use XSS to steal a victim’s web cookies?</a:t>
            </a:r>
          </a:p>
        </p:txBody>
      </p:sp>
    </p:spTree>
    <p:extLst>
      <p:ext uri="{BB962C8B-B14F-4D97-AF65-F5344CB8AC3E}">
        <p14:creationId xmlns:p14="http://schemas.microsoft.com/office/powerpoint/2010/main" val="1099866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48D55-8667-03F3-356D-DCED62C848D6}"/>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BF6C4CBE-014F-35AE-9A73-7005B4808D1C}"/>
              </a:ext>
            </a:extLst>
          </p:cNvPr>
          <p:cNvGrpSpPr/>
          <p:nvPr/>
        </p:nvGrpSpPr>
        <p:grpSpPr>
          <a:xfrm>
            <a:off x="-6350" y="6466078"/>
            <a:ext cx="12204700" cy="398780"/>
            <a:chOff x="-6350" y="6466078"/>
            <a:chExt cx="12204700" cy="398780"/>
          </a:xfrm>
          <a:solidFill>
            <a:schemeClr val="accent3"/>
          </a:solidFill>
        </p:grpSpPr>
        <p:sp>
          <p:nvSpPr>
            <p:cNvPr id="4" name="object 4">
              <a:extLst>
                <a:ext uri="{FF2B5EF4-FFF2-40B4-BE49-F238E27FC236}">
                  <a16:creationId xmlns:a16="http://schemas.microsoft.com/office/drawing/2014/main" id="{E7DB8451-A270-A69D-3B4E-8AE3A7BEFA0A}"/>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a:extLst>
                <a:ext uri="{FF2B5EF4-FFF2-40B4-BE49-F238E27FC236}">
                  <a16:creationId xmlns:a16="http://schemas.microsoft.com/office/drawing/2014/main" id="{14BAFAAE-DF1C-C54C-4AD1-9BF3EC5BA046}"/>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2E8C5D64-1C97-B3D9-C30C-4E87F6AB13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6339969F-75F2-CE37-6C84-99478EA83013}"/>
              </a:ext>
            </a:extLst>
          </p:cNvPr>
          <p:cNvSpPr>
            <a:spLocks noGrp="1"/>
          </p:cNvSpPr>
          <p:nvPr>
            <p:ph type="sldNum" sz="quarter" idx="7"/>
          </p:nvPr>
        </p:nvSpPr>
        <p:spPr/>
        <p:txBody>
          <a:bodyPr/>
          <a:lstStyle/>
          <a:p>
            <a:fld id="{B6F15528-21DE-4FAA-801E-634DDDAF4B2B}" type="slidenum">
              <a:rPr lang="en-US" smtClean="0"/>
              <a:t>24</a:t>
            </a:fld>
            <a:endParaRPr lang="en-US" dirty="0"/>
          </a:p>
        </p:txBody>
      </p:sp>
      <p:sp>
        <p:nvSpPr>
          <p:cNvPr id="2" name="TextBox 1">
            <a:extLst>
              <a:ext uri="{FF2B5EF4-FFF2-40B4-BE49-F238E27FC236}">
                <a16:creationId xmlns:a16="http://schemas.microsoft.com/office/drawing/2014/main" id="{3B331337-6683-0746-3208-DC8F147AE35A}"/>
              </a:ext>
            </a:extLst>
          </p:cNvPr>
          <p:cNvSpPr txBox="1"/>
          <p:nvPr/>
        </p:nvSpPr>
        <p:spPr>
          <a:xfrm>
            <a:off x="26203" y="7951"/>
            <a:ext cx="8077200" cy="461665"/>
          </a:xfrm>
          <a:prstGeom prst="rect">
            <a:avLst/>
          </a:prstGeom>
          <a:noFill/>
        </p:spPr>
        <p:txBody>
          <a:bodyPr wrap="square" rtlCol="0">
            <a:spAutoFit/>
          </a:bodyPr>
          <a:lstStyle/>
          <a:p>
            <a:pPr algn="l"/>
            <a:r>
              <a:rPr lang="en-US" sz="2400" b="1" dirty="0"/>
              <a:t>Sample Test Questions</a:t>
            </a:r>
          </a:p>
        </p:txBody>
      </p:sp>
      <p:sp>
        <p:nvSpPr>
          <p:cNvPr id="7" name="TextBox 6">
            <a:extLst>
              <a:ext uri="{FF2B5EF4-FFF2-40B4-BE49-F238E27FC236}">
                <a16:creationId xmlns:a16="http://schemas.microsoft.com/office/drawing/2014/main" id="{6483E27C-4DC3-F3E4-3335-B3A6B7AAE508}"/>
              </a:ext>
            </a:extLst>
          </p:cNvPr>
          <p:cNvSpPr txBox="1"/>
          <p:nvPr/>
        </p:nvSpPr>
        <p:spPr>
          <a:xfrm>
            <a:off x="3068413" y="1143000"/>
            <a:ext cx="6227987" cy="400110"/>
          </a:xfrm>
          <a:prstGeom prst="rect">
            <a:avLst/>
          </a:prstGeom>
          <a:noFill/>
        </p:spPr>
        <p:txBody>
          <a:bodyPr wrap="none" rtlCol="0">
            <a:spAutoFit/>
          </a:bodyPr>
          <a:lstStyle/>
          <a:p>
            <a:r>
              <a:rPr lang="en-US" sz="2000" i="1" dirty="0"/>
              <a:t>How did we use XSS to steal a victim’s web cookies?</a:t>
            </a:r>
          </a:p>
        </p:txBody>
      </p:sp>
      <p:sp>
        <p:nvSpPr>
          <p:cNvPr id="6" name="TextBox 5">
            <a:extLst>
              <a:ext uri="{FF2B5EF4-FFF2-40B4-BE49-F238E27FC236}">
                <a16:creationId xmlns:a16="http://schemas.microsoft.com/office/drawing/2014/main" id="{8106900B-FDF2-C152-2537-4F7786BF63A9}"/>
              </a:ext>
            </a:extLst>
          </p:cNvPr>
          <p:cNvSpPr txBox="1"/>
          <p:nvPr/>
        </p:nvSpPr>
        <p:spPr>
          <a:xfrm>
            <a:off x="2385764" y="2216494"/>
            <a:ext cx="7467600" cy="1569660"/>
          </a:xfrm>
          <a:prstGeom prst="rect">
            <a:avLst/>
          </a:prstGeom>
          <a:noFill/>
        </p:spPr>
        <p:txBody>
          <a:bodyPr wrap="square" rtlCol="0">
            <a:spAutoFit/>
          </a:bodyPr>
          <a:lstStyle/>
          <a:p>
            <a:r>
              <a:rPr lang="en-US" sz="2400" i="1" dirty="0">
                <a:solidFill>
                  <a:srgbClr val="00B050"/>
                </a:solidFill>
              </a:rPr>
              <a:t>We injected a bogus image that will be loaded by the victim’s browser. When the HTTP request is made to the bad actor’s IP address, the cookies are attached as a header.</a:t>
            </a:r>
          </a:p>
        </p:txBody>
      </p:sp>
    </p:spTree>
    <p:extLst>
      <p:ext uri="{BB962C8B-B14F-4D97-AF65-F5344CB8AC3E}">
        <p14:creationId xmlns:p14="http://schemas.microsoft.com/office/powerpoint/2010/main" val="2544247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B0BFE-B451-6A4B-10C6-C72ADC0C5DEB}"/>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580579E1-B467-A6DA-7764-829BE7975AF3}"/>
              </a:ext>
            </a:extLst>
          </p:cNvPr>
          <p:cNvGrpSpPr/>
          <p:nvPr/>
        </p:nvGrpSpPr>
        <p:grpSpPr>
          <a:xfrm>
            <a:off x="-6350" y="6466078"/>
            <a:ext cx="12204700" cy="398780"/>
            <a:chOff x="-6350" y="6466078"/>
            <a:chExt cx="12204700" cy="398780"/>
          </a:xfrm>
          <a:solidFill>
            <a:schemeClr val="accent3"/>
          </a:solidFill>
        </p:grpSpPr>
        <p:sp>
          <p:nvSpPr>
            <p:cNvPr id="4" name="object 4">
              <a:extLst>
                <a:ext uri="{FF2B5EF4-FFF2-40B4-BE49-F238E27FC236}">
                  <a16:creationId xmlns:a16="http://schemas.microsoft.com/office/drawing/2014/main" id="{C1414E69-5771-63B8-170A-7DDC0FB3C84F}"/>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a:extLst>
                <a:ext uri="{FF2B5EF4-FFF2-40B4-BE49-F238E27FC236}">
                  <a16:creationId xmlns:a16="http://schemas.microsoft.com/office/drawing/2014/main" id="{25AF95F7-BDF0-512B-32F1-0E00B51ECB94}"/>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A81BC4EE-F8F9-9D62-A6E4-A0EFFB5E98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B4D25E6B-DA12-D41F-A6DB-8352D2038B0F}"/>
              </a:ext>
            </a:extLst>
          </p:cNvPr>
          <p:cNvSpPr>
            <a:spLocks noGrp="1"/>
          </p:cNvSpPr>
          <p:nvPr>
            <p:ph type="sldNum" sz="quarter" idx="7"/>
          </p:nvPr>
        </p:nvSpPr>
        <p:spPr/>
        <p:txBody>
          <a:bodyPr/>
          <a:lstStyle/>
          <a:p>
            <a:fld id="{B6F15528-21DE-4FAA-801E-634DDDAF4B2B}" type="slidenum">
              <a:rPr lang="en-US" smtClean="0"/>
              <a:t>25</a:t>
            </a:fld>
            <a:endParaRPr lang="en-US" dirty="0"/>
          </a:p>
        </p:txBody>
      </p:sp>
      <p:sp>
        <p:nvSpPr>
          <p:cNvPr id="2" name="TextBox 1">
            <a:extLst>
              <a:ext uri="{FF2B5EF4-FFF2-40B4-BE49-F238E27FC236}">
                <a16:creationId xmlns:a16="http://schemas.microsoft.com/office/drawing/2014/main" id="{EC5A881F-3161-F7E6-BBF9-9860D550A695}"/>
              </a:ext>
            </a:extLst>
          </p:cNvPr>
          <p:cNvSpPr txBox="1"/>
          <p:nvPr/>
        </p:nvSpPr>
        <p:spPr>
          <a:xfrm>
            <a:off x="26203" y="7951"/>
            <a:ext cx="8077200" cy="461665"/>
          </a:xfrm>
          <a:prstGeom prst="rect">
            <a:avLst/>
          </a:prstGeom>
          <a:noFill/>
        </p:spPr>
        <p:txBody>
          <a:bodyPr wrap="square" rtlCol="0">
            <a:spAutoFit/>
          </a:bodyPr>
          <a:lstStyle/>
          <a:p>
            <a:pPr algn="l"/>
            <a:r>
              <a:rPr lang="en-US" sz="2400" b="1" dirty="0"/>
              <a:t>Sample Test Questions</a:t>
            </a:r>
          </a:p>
        </p:txBody>
      </p:sp>
      <p:sp>
        <p:nvSpPr>
          <p:cNvPr id="7" name="TextBox 6">
            <a:extLst>
              <a:ext uri="{FF2B5EF4-FFF2-40B4-BE49-F238E27FC236}">
                <a16:creationId xmlns:a16="http://schemas.microsoft.com/office/drawing/2014/main" id="{DFA593B5-5CD3-6758-CF64-A1F8D3C0F4C4}"/>
              </a:ext>
            </a:extLst>
          </p:cNvPr>
          <p:cNvSpPr txBox="1"/>
          <p:nvPr/>
        </p:nvSpPr>
        <p:spPr>
          <a:xfrm>
            <a:off x="2895600" y="1219200"/>
            <a:ext cx="5846987" cy="1015663"/>
          </a:xfrm>
          <a:prstGeom prst="rect">
            <a:avLst/>
          </a:prstGeom>
          <a:noFill/>
        </p:spPr>
        <p:txBody>
          <a:bodyPr wrap="square" rtlCol="0">
            <a:spAutoFit/>
          </a:bodyPr>
          <a:lstStyle/>
          <a:p>
            <a:r>
              <a:rPr lang="en-US" sz="2000" i="1" dirty="0"/>
              <a:t>What is a reverse shell? Why did we need a reverse shell during the shellshock attack instead of a normal shell?</a:t>
            </a:r>
          </a:p>
        </p:txBody>
      </p:sp>
    </p:spTree>
    <p:extLst>
      <p:ext uri="{BB962C8B-B14F-4D97-AF65-F5344CB8AC3E}">
        <p14:creationId xmlns:p14="http://schemas.microsoft.com/office/powerpoint/2010/main" val="191120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6BFEA-CBF0-E7C1-5D20-1087CC05ECE7}"/>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2280D500-FBEF-A200-0BB2-416748DB3A06}"/>
              </a:ext>
            </a:extLst>
          </p:cNvPr>
          <p:cNvGrpSpPr/>
          <p:nvPr/>
        </p:nvGrpSpPr>
        <p:grpSpPr>
          <a:xfrm>
            <a:off x="-6350" y="6466078"/>
            <a:ext cx="12204700" cy="398780"/>
            <a:chOff x="-6350" y="6466078"/>
            <a:chExt cx="12204700" cy="398780"/>
          </a:xfrm>
          <a:solidFill>
            <a:schemeClr val="accent3"/>
          </a:solidFill>
        </p:grpSpPr>
        <p:sp>
          <p:nvSpPr>
            <p:cNvPr id="4" name="object 4">
              <a:extLst>
                <a:ext uri="{FF2B5EF4-FFF2-40B4-BE49-F238E27FC236}">
                  <a16:creationId xmlns:a16="http://schemas.microsoft.com/office/drawing/2014/main" id="{42AE49BF-F9A0-A988-2E25-B36DF04BDDF8}"/>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a:extLst>
                <a:ext uri="{FF2B5EF4-FFF2-40B4-BE49-F238E27FC236}">
                  <a16:creationId xmlns:a16="http://schemas.microsoft.com/office/drawing/2014/main" id="{8A775C33-E528-7434-5E7C-78E653BC4022}"/>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6D8353D0-CC29-E239-808E-C974A22C1A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6DBEF03C-833E-B2B9-3F72-FC441D9EF629}"/>
              </a:ext>
            </a:extLst>
          </p:cNvPr>
          <p:cNvSpPr>
            <a:spLocks noGrp="1"/>
          </p:cNvSpPr>
          <p:nvPr>
            <p:ph type="sldNum" sz="quarter" idx="7"/>
          </p:nvPr>
        </p:nvSpPr>
        <p:spPr/>
        <p:txBody>
          <a:bodyPr/>
          <a:lstStyle/>
          <a:p>
            <a:fld id="{B6F15528-21DE-4FAA-801E-634DDDAF4B2B}" type="slidenum">
              <a:rPr lang="en-US" smtClean="0"/>
              <a:t>26</a:t>
            </a:fld>
            <a:endParaRPr lang="en-US" dirty="0"/>
          </a:p>
        </p:txBody>
      </p:sp>
      <p:sp>
        <p:nvSpPr>
          <p:cNvPr id="2" name="TextBox 1">
            <a:extLst>
              <a:ext uri="{FF2B5EF4-FFF2-40B4-BE49-F238E27FC236}">
                <a16:creationId xmlns:a16="http://schemas.microsoft.com/office/drawing/2014/main" id="{C6F0B534-2EAF-D004-C3B6-8DF517B11892}"/>
              </a:ext>
            </a:extLst>
          </p:cNvPr>
          <p:cNvSpPr txBox="1"/>
          <p:nvPr/>
        </p:nvSpPr>
        <p:spPr>
          <a:xfrm>
            <a:off x="26203" y="7951"/>
            <a:ext cx="8077200" cy="461665"/>
          </a:xfrm>
          <a:prstGeom prst="rect">
            <a:avLst/>
          </a:prstGeom>
          <a:noFill/>
        </p:spPr>
        <p:txBody>
          <a:bodyPr wrap="square" rtlCol="0">
            <a:spAutoFit/>
          </a:bodyPr>
          <a:lstStyle/>
          <a:p>
            <a:pPr algn="l"/>
            <a:r>
              <a:rPr lang="en-US" sz="2400" b="1" dirty="0"/>
              <a:t>Sample Test Questions</a:t>
            </a:r>
          </a:p>
        </p:txBody>
      </p:sp>
      <p:sp>
        <p:nvSpPr>
          <p:cNvPr id="7" name="TextBox 6">
            <a:extLst>
              <a:ext uri="{FF2B5EF4-FFF2-40B4-BE49-F238E27FC236}">
                <a16:creationId xmlns:a16="http://schemas.microsoft.com/office/drawing/2014/main" id="{CE9F6378-DC34-8D10-1EAD-87F7999F4376}"/>
              </a:ext>
            </a:extLst>
          </p:cNvPr>
          <p:cNvSpPr txBox="1"/>
          <p:nvPr/>
        </p:nvSpPr>
        <p:spPr>
          <a:xfrm>
            <a:off x="2895600" y="1219200"/>
            <a:ext cx="5846987" cy="1015663"/>
          </a:xfrm>
          <a:prstGeom prst="rect">
            <a:avLst/>
          </a:prstGeom>
          <a:noFill/>
        </p:spPr>
        <p:txBody>
          <a:bodyPr wrap="square" rtlCol="0">
            <a:spAutoFit/>
          </a:bodyPr>
          <a:lstStyle/>
          <a:p>
            <a:r>
              <a:rPr lang="en-US" sz="2000" i="1" dirty="0"/>
              <a:t>What is a reverse shell? Why did we need a reverse shell during the shellshock attack instead of a normal shell?</a:t>
            </a:r>
          </a:p>
        </p:txBody>
      </p:sp>
      <p:sp>
        <p:nvSpPr>
          <p:cNvPr id="6" name="TextBox 5">
            <a:extLst>
              <a:ext uri="{FF2B5EF4-FFF2-40B4-BE49-F238E27FC236}">
                <a16:creationId xmlns:a16="http://schemas.microsoft.com/office/drawing/2014/main" id="{181B56DD-2BA1-2A6C-E668-C65FE26A018D}"/>
              </a:ext>
            </a:extLst>
          </p:cNvPr>
          <p:cNvSpPr txBox="1"/>
          <p:nvPr/>
        </p:nvSpPr>
        <p:spPr>
          <a:xfrm>
            <a:off x="1485900" y="2768189"/>
            <a:ext cx="9220200" cy="1938992"/>
          </a:xfrm>
          <a:prstGeom prst="rect">
            <a:avLst/>
          </a:prstGeom>
          <a:noFill/>
        </p:spPr>
        <p:txBody>
          <a:bodyPr wrap="square" rtlCol="0">
            <a:spAutoFit/>
          </a:bodyPr>
          <a:lstStyle/>
          <a:p>
            <a:r>
              <a:rPr lang="en-US" sz="2400" i="1" dirty="0">
                <a:solidFill>
                  <a:srgbClr val="00B050"/>
                </a:solidFill>
              </a:rPr>
              <a:t>A reverse shell is like a normal shell, but standard input, output and error are redirected to a remote machine through a TCP connection. When shellshock created a shell on the victim server (/bin/</a:t>
            </a:r>
            <a:r>
              <a:rPr lang="en-US" sz="2400" i="1" dirty="0" err="1">
                <a:solidFill>
                  <a:srgbClr val="00B050"/>
                </a:solidFill>
              </a:rPr>
              <a:t>sh</a:t>
            </a:r>
            <a:r>
              <a:rPr lang="en-US" sz="2400" i="1" dirty="0">
                <a:solidFill>
                  <a:srgbClr val="00B050"/>
                </a:solidFill>
              </a:rPr>
              <a:t>), we needed to be able to control the inputs and outputs of the shell remotely, thus requiring a reverse shell</a:t>
            </a:r>
          </a:p>
        </p:txBody>
      </p:sp>
    </p:spTree>
    <p:extLst>
      <p:ext uri="{BB962C8B-B14F-4D97-AF65-F5344CB8AC3E}">
        <p14:creationId xmlns:p14="http://schemas.microsoft.com/office/powerpoint/2010/main" val="238975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9DD3C-C177-598F-FE7C-13C1C5BB2412}"/>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3D964DD9-F92A-B4E4-E81A-217794F626DA}"/>
              </a:ext>
            </a:extLst>
          </p:cNvPr>
          <p:cNvGrpSpPr/>
          <p:nvPr/>
        </p:nvGrpSpPr>
        <p:grpSpPr>
          <a:xfrm>
            <a:off x="-6350" y="6466078"/>
            <a:ext cx="12204700" cy="398780"/>
            <a:chOff x="-6350" y="6466078"/>
            <a:chExt cx="12204700" cy="398780"/>
          </a:xfrm>
          <a:solidFill>
            <a:schemeClr val="accent3"/>
          </a:solidFill>
        </p:grpSpPr>
        <p:sp>
          <p:nvSpPr>
            <p:cNvPr id="4" name="object 4">
              <a:extLst>
                <a:ext uri="{FF2B5EF4-FFF2-40B4-BE49-F238E27FC236}">
                  <a16:creationId xmlns:a16="http://schemas.microsoft.com/office/drawing/2014/main" id="{3FF53C5E-4854-3D83-C6CF-4C66D82E542F}"/>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a:extLst>
                <a:ext uri="{FF2B5EF4-FFF2-40B4-BE49-F238E27FC236}">
                  <a16:creationId xmlns:a16="http://schemas.microsoft.com/office/drawing/2014/main" id="{07509A81-2F9F-60E3-09E6-22E48C62AED4}"/>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416519EA-7A54-79AC-7042-9C96C28BCE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F0B0F6E7-956C-B9AC-7916-BDC175F57AE9}"/>
              </a:ext>
            </a:extLst>
          </p:cNvPr>
          <p:cNvSpPr>
            <a:spLocks noGrp="1"/>
          </p:cNvSpPr>
          <p:nvPr>
            <p:ph type="sldNum" sz="quarter" idx="7"/>
          </p:nvPr>
        </p:nvSpPr>
        <p:spPr/>
        <p:txBody>
          <a:bodyPr/>
          <a:lstStyle/>
          <a:p>
            <a:fld id="{B6F15528-21DE-4FAA-801E-634DDDAF4B2B}" type="slidenum">
              <a:rPr lang="en-US" smtClean="0"/>
              <a:t>27</a:t>
            </a:fld>
            <a:endParaRPr lang="en-US" dirty="0"/>
          </a:p>
        </p:txBody>
      </p:sp>
      <p:sp>
        <p:nvSpPr>
          <p:cNvPr id="2" name="TextBox 1">
            <a:extLst>
              <a:ext uri="{FF2B5EF4-FFF2-40B4-BE49-F238E27FC236}">
                <a16:creationId xmlns:a16="http://schemas.microsoft.com/office/drawing/2014/main" id="{E26A46CC-238D-F6E8-D2A1-88D15AB6AC47}"/>
              </a:ext>
            </a:extLst>
          </p:cNvPr>
          <p:cNvSpPr txBox="1"/>
          <p:nvPr/>
        </p:nvSpPr>
        <p:spPr>
          <a:xfrm>
            <a:off x="26203" y="7951"/>
            <a:ext cx="8077200" cy="461665"/>
          </a:xfrm>
          <a:prstGeom prst="rect">
            <a:avLst/>
          </a:prstGeom>
          <a:noFill/>
        </p:spPr>
        <p:txBody>
          <a:bodyPr wrap="square" rtlCol="0">
            <a:spAutoFit/>
          </a:bodyPr>
          <a:lstStyle/>
          <a:p>
            <a:pPr algn="l"/>
            <a:r>
              <a:rPr lang="en-US" sz="2400" b="1" dirty="0"/>
              <a:t>Sample Test Questions</a:t>
            </a:r>
          </a:p>
        </p:txBody>
      </p:sp>
      <p:sp>
        <p:nvSpPr>
          <p:cNvPr id="7" name="TextBox 6">
            <a:extLst>
              <a:ext uri="{FF2B5EF4-FFF2-40B4-BE49-F238E27FC236}">
                <a16:creationId xmlns:a16="http://schemas.microsoft.com/office/drawing/2014/main" id="{B496D53C-0B53-9EF0-D0C2-BAB04CF73E52}"/>
              </a:ext>
            </a:extLst>
          </p:cNvPr>
          <p:cNvSpPr txBox="1"/>
          <p:nvPr/>
        </p:nvSpPr>
        <p:spPr>
          <a:xfrm>
            <a:off x="2895600" y="1219200"/>
            <a:ext cx="5846987" cy="707886"/>
          </a:xfrm>
          <a:prstGeom prst="rect">
            <a:avLst/>
          </a:prstGeom>
          <a:noFill/>
        </p:spPr>
        <p:txBody>
          <a:bodyPr wrap="square" rtlCol="0">
            <a:spAutoFit/>
          </a:bodyPr>
          <a:lstStyle/>
          <a:p>
            <a:r>
              <a:rPr lang="en-US" sz="2000" i="1" dirty="0"/>
              <a:t>Why did we need to provide the sequence number in the TCP reset attack?</a:t>
            </a:r>
          </a:p>
        </p:txBody>
      </p:sp>
    </p:spTree>
    <p:extLst>
      <p:ext uri="{BB962C8B-B14F-4D97-AF65-F5344CB8AC3E}">
        <p14:creationId xmlns:p14="http://schemas.microsoft.com/office/powerpoint/2010/main" val="1365078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BE2A7-73C1-1D7A-9773-BD05CC1CEDA5}"/>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F21EECAE-2BBF-6504-CFD2-3CE2A9269F3D}"/>
              </a:ext>
            </a:extLst>
          </p:cNvPr>
          <p:cNvGrpSpPr/>
          <p:nvPr/>
        </p:nvGrpSpPr>
        <p:grpSpPr>
          <a:xfrm>
            <a:off x="-6350" y="6466078"/>
            <a:ext cx="12204700" cy="398780"/>
            <a:chOff x="-6350" y="6466078"/>
            <a:chExt cx="12204700" cy="398780"/>
          </a:xfrm>
          <a:solidFill>
            <a:schemeClr val="accent3"/>
          </a:solidFill>
        </p:grpSpPr>
        <p:sp>
          <p:nvSpPr>
            <p:cNvPr id="4" name="object 4">
              <a:extLst>
                <a:ext uri="{FF2B5EF4-FFF2-40B4-BE49-F238E27FC236}">
                  <a16:creationId xmlns:a16="http://schemas.microsoft.com/office/drawing/2014/main" id="{C269CE89-4012-1397-FA5E-CEF32243B444}"/>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a:extLst>
                <a:ext uri="{FF2B5EF4-FFF2-40B4-BE49-F238E27FC236}">
                  <a16:creationId xmlns:a16="http://schemas.microsoft.com/office/drawing/2014/main" id="{8D76DC89-DFA4-E97D-D959-D9BF1DD37F29}"/>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DEC56138-7B80-B3A2-5233-7973B9F140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806A1A2E-4AB8-9FA8-E4F2-F0C323415D21}"/>
              </a:ext>
            </a:extLst>
          </p:cNvPr>
          <p:cNvSpPr>
            <a:spLocks noGrp="1"/>
          </p:cNvSpPr>
          <p:nvPr>
            <p:ph type="sldNum" sz="quarter" idx="7"/>
          </p:nvPr>
        </p:nvSpPr>
        <p:spPr/>
        <p:txBody>
          <a:bodyPr/>
          <a:lstStyle/>
          <a:p>
            <a:fld id="{B6F15528-21DE-4FAA-801E-634DDDAF4B2B}" type="slidenum">
              <a:rPr lang="en-US" smtClean="0"/>
              <a:t>28</a:t>
            </a:fld>
            <a:endParaRPr lang="en-US" dirty="0"/>
          </a:p>
        </p:txBody>
      </p:sp>
      <p:sp>
        <p:nvSpPr>
          <p:cNvPr id="2" name="TextBox 1">
            <a:extLst>
              <a:ext uri="{FF2B5EF4-FFF2-40B4-BE49-F238E27FC236}">
                <a16:creationId xmlns:a16="http://schemas.microsoft.com/office/drawing/2014/main" id="{596F8F69-90A0-4175-D989-0CD71CE5DD48}"/>
              </a:ext>
            </a:extLst>
          </p:cNvPr>
          <p:cNvSpPr txBox="1"/>
          <p:nvPr/>
        </p:nvSpPr>
        <p:spPr>
          <a:xfrm>
            <a:off x="26203" y="7951"/>
            <a:ext cx="8077200" cy="461665"/>
          </a:xfrm>
          <a:prstGeom prst="rect">
            <a:avLst/>
          </a:prstGeom>
          <a:noFill/>
        </p:spPr>
        <p:txBody>
          <a:bodyPr wrap="square" rtlCol="0">
            <a:spAutoFit/>
          </a:bodyPr>
          <a:lstStyle/>
          <a:p>
            <a:pPr algn="l"/>
            <a:r>
              <a:rPr lang="en-US" sz="2400" b="1" dirty="0"/>
              <a:t>Sample Test Questions</a:t>
            </a:r>
          </a:p>
        </p:txBody>
      </p:sp>
      <p:sp>
        <p:nvSpPr>
          <p:cNvPr id="7" name="TextBox 6">
            <a:extLst>
              <a:ext uri="{FF2B5EF4-FFF2-40B4-BE49-F238E27FC236}">
                <a16:creationId xmlns:a16="http://schemas.microsoft.com/office/drawing/2014/main" id="{11FA197C-78A0-6F5D-723E-81C12E0EDD7C}"/>
              </a:ext>
            </a:extLst>
          </p:cNvPr>
          <p:cNvSpPr txBox="1"/>
          <p:nvPr/>
        </p:nvSpPr>
        <p:spPr>
          <a:xfrm>
            <a:off x="2895600" y="1219200"/>
            <a:ext cx="5846987" cy="707886"/>
          </a:xfrm>
          <a:prstGeom prst="rect">
            <a:avLst/>
          </a:prstGeom>
          <a:noFill/>
        </p:spPr>
        <p:txBody>
          <a:bodyPr wrap="square" rtlCol="0">
            <a:spAutoFit/>
          </a:bodyPr>
          <a:lstStyle/>
          <a:p>
            <a:r>
              <a:rPr lang="en-US" sz="2000" i="1" dirty="0"/>
              <a:t>Why did we need to provide the sequence number in the TCP reset attack?</a:t>
            </a:r>
          </a:p>
        </p:txBody>
      </p:sp>
      <p:sp>
        <p:nvSpPr>
          <p:cNvPr id="6" name="TextBox 5">
            <a:extLst>
              <a:ext uri="{FF2B5EF4-FFF2-40B4-BE49-F238E27FC236}">
                <a16:creationId xmlns:a16="http://schemas.microsoft.com/office/drawing/2014/main" id="{6396B15B-8A66-7530-7512-2C1C2F4A2A90}"/>
              </a:ext>
            </a:extLst>
          </p:cNvPr>
          <p:cNvSpPr txBox="1"/>
          <p:nvPr/>
        </p:nvSpPr>
        <p:spPr>
          <a:xfrm>
            <a:off x="1580166" y="2514600"/>
            <a:ext cx="9220200" cy="1200329"/>
          </a:xfrm>
          <a:prstGeom prst="rect">
            <a:avLst/>
          </a:prstGeom>
          <a:noFill/>
        </p:spPr>
        <p:txBody>
          <a:bodyPr wrap="square" rtlCol="0">
            <a:spAutoFit/>
          </a:bodyPr>
          <a:lstStyle/>
          <a:p>
            <a:r>
              <a:rPr lang="en-US" sz="2400" i="1" dirty="0">
                <a:solidFill>
                  <a:srgbClr val="00B050"/>
                </a:solidFill>
              </a:rPr>
              <a:t>A TCP server reads data in a specific order. If we provide a sequence number that is earlier/later than the server is expecting, the packet will be discarded, so we must be exact.</a:t>
            </a:r>
          </a:p>
        </p:txBody>
      </p:sp>
    </p:spTree>
    <p:extLst>
      <p:ext uri="{BB962C8B-B14F-4D97-AF65-F5344CB8AC3E}">
        <p14:creationId xmlns:p14="http://schemas.microsoft.com/office/powerpoint/2010/main" val="3683273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29</a:t>
            </a:fld>
            <a:endParaRPr lang="en-US" dirty="0"/>
          </a:p>
        </p:txBody>
      </p:sp>
      <p:sp>
        <p:nvSpPr>
          <p:cNvPr id="7" name="TextBox 6">
            <a:extLst>
              <a:ext uri="{FF2B5EF4-FFF2-40B4-BE49-F238E27FC236}">
                <a16:creationId xmlns:a16="http://schemas.microsoft.com/office/drawing/2014/main" id="{B10DFAF2-BF1C-7E99-FC01-85444D07244E}"/>
              </a:ext>
            </a:extLst>
          </p:cNvPr>
          <p:cNvSpPr txBox="1"/>
          <p:nvPr/>
        </p:nvSpPr>
        <p:spPr>
          <a:xfrm>
            <a:off x="36352" y="228600"/>
            <a:ext cx="4086375" cy="461665"/>
          </a:xfrm>
          <a:prstGeom prst="rect">
            <a:avLst/>
          </a:prstGeom>
          <a:noFill/>
        </p:spPr>
        <p:txBody>
          <a:bodyPr wrap="none" rtlCol="0">
            <a:spAutoFit/>
          </a:bodyPr>
          <a:lstStyle/>
          <a:p>
            <a:r>
              <a:rPr lang="en-US" sz="2400" dirty="0"/>
              <a:t>CSCI 476 Course Outcomes</a:t>
            </a:r>
          </a:p>
        </p:txBody>
      </p:sp>
      <p:sp>
        <p:nvSpPr>
          <p:cNvPr id="11" name="TextBox 10">
            <a:extLst>
              <a:ext uri="{FF2B5EF4-FFF2-40B4-BE49-F238E27FC236}">
                <a16:creationId xmlns:a16="http://schemas.microsoft.com/office/drawing/2014/main" id="{DD3193AF-B1DB-CBB2-4440-08A90B225B43}"/>
              </a:ext>
            </a:extLst>
          </p:cNvPr>
          <p:cNvSpPr txBox="1"/>
          <p:nvPr/>
        </p:nvSpPr>
        <p:spPr>
          <a:xfrm>
            <a:off x="228600" y="1143000"/>
            <a:ext cx="10040378" cy="5113644"/>
          </a:xfrm>
          <a:prstGeom prst="rect">
            <a:avLst/>
          </a:prstGeom>
          <a:noFill/>
        </p:spPr>
        <p:txBody>
          <a:bodyPr wrap="square" rtlCol="0">
            <a:spAutoFit/>
          </a:bodyPr>
          <a:lstStyle/>
          <a:p>
            <a:pPr algn="l">
              <a:lnSpc>
                <a:spcPct val="150000"/>
              </a:lnSpc>
              <a:buFont typeface="Arial" panose="020B0604020202020204" pitchFamily="34" charset="0"/>
              <a:buChar char="•"/>
            </a:pPr>
            <a:r>
              <a:rPr lang="en-US" sz="2000" b="0" i="0" dirty="0">
                <a:solidFill>
                  <a:srgbClr val="333333"/>
                </a:solidFill>
                <a:effectLst/>
                <a:latin typeface="Helvetica Neue"/>
              </a:rPr>
              <a:t>Understand important principles of security and threats to the </a:t>
            </a:r>
            <a:r>
              <a:rPr lang="en-US" sz="2000" b="1" i="0" dirty="0">
                <a:solidFill>
                  <a:srgbClr val="333333"/>
                </a:solidFill>
                <a:effectLst/>
                <a:latin typeface="Helvetica Neue"/>
              </a:rPr>
              <a:t>CIA triad</a:t>
            </a:r>
          </a:p>
          <a:p>
            <a:pPr algn="l">
              <a:lnSpc>
                <a:spcPct val="150000"/>
              </a:lnSpc>
              <a:buFont typeface="Arial" panose="020B0604020202020204" pitchFamily="34" charset="0"/>
              <a:buChar char="•"/>
            </a:pPr>
            <a:r>
              <a:rPr lang="en-US" sz="2000" b="0" i="0" dirty="0">
                <a:solidFill>
                  <a:srgbClr val="333333"/>
                </a:solidFill>
                <a:effectLst/>
                <a:latin typeface="Helvetica Neue"/>
              </a:rPr>
              <a:t>Understand a variety of relevant vulnerabilities and defenses in </a:t>
            </a:r>
            <a:r>
              <a:rPr lang="en-US" sz="2000" b="1" i="0" dirty="0">
                <a:solidFill>
                  <a:srgbClr val="333333"/>
                </a:solidFill>
                <a:effectLst/>
                <a:latin typeface="Helvetica Neue"/>
              </a:rPr>
              <a:t>software security </a:t>
            </a:r>
            <a:r>
              <a:rPr lang="en-US" sz="2000" b="0" i="0" dirty="0">
                <a:solidFill>
                  <a:srgbClr val="333333"/>
                </a:solidFill>
                <a:effectLst/>
                <a:latin typeface="Helvetica Neue"/>
              </a:rPr>
              <a:t>(SETUID, Shellshock, Buffer Overflow)</a:t>
            </a:r>
          </a:p>
          <a:p>
            <a:pPr algn="l">
              <a:lnSpc>
                <a:spcPct val="150000"/>
              </a:lnSpc>
              <a:buFont typeface="Arial" panose="020B0604020202020204" pitchFamily="34" charset="0"/>
              <a:buChar char="•"/>
            </a:pPr>
            <a:r>
              <a:rPr lang="en-US" sz="2000" b="0" i="0" dirty="0">
                <a:solidFill>
                  <a:srgbClr val="333333"/>
                </a:solidFill>
                <a:effectLst/>
                <a:latin typeface="Helvetica Neue"/>
              </a:rPr>
              <a:t>Understand a variety of relevant vulnerabilities and defenses in </a:t>
            </a:r>
            <a:r>
              <a:rPr lang="en-US" sz="2000" b="1" i="0" dirty="0">
                <a:solidFill>
                  <a:srgbClr val="333333"/>
                </a:solidFill>
                <a:effectLst/>
                <a:latin typeface="Helvetica Neue"/>
              </a:rPr>
              <a:t>network/web security </a:t>
            </a:r>
            <a:r>
              <a:rPr lang="en-US" sz="2000" b="0" i="0" dirty="0">
                <a:solidFill>
                  <a:srgbClr val="333333"/>
                </a:solidFill>
                <a:effectLst/>
                <a:latin typeface="Helvetica Neue"/>
              </a:rPr>
              <a:t>(SQL Injection, XSS, TCP/IP attacks)</a:t>
            </a:r>
          </a:p>
          <a:p>
            <a:pPr algn="l">
              <a:lnSpc>
                <a:spcPct val="150000"/>
              </a:lnSpc>
              <a:buFont typeface="Arial" panose="020B0604020202020204" pitchFamily="34" charset="0"/>
              <a:buChar char="•"/>
            </a:pPr>
            <a:r>
              <a:rPr lang="en-US" sz="2000" b="0" i="0" dirty="0">
                <a:solidFill>
                  <a:srgbClr val="333333"/>
                </a:solidFill>
                <a:effectLst/>
                <a:latin typeface="Helvetica Neue"/>
              </a:rPr>
              <a:t>Understand a variety of relevant vulnerabilities and defenses in </a:t>
            </a:r>
            <a:r>
              <a:rPr lang="en-US" sz="2000" b="1" i="0" dirty="0">
                <a:solidFill>
                  <a:srgbClr val="333333"/>
                </a:solidFill>
                <a:effectLst/>
                <a:latin typeface="Helvetica Neue"/>
              </a:rPr>
              <a:t>cryptography</a:t>
            </a:r>
            <a:r>
              <a:rPr lang="en-US" sz="2000" b="0" i="0" dirty="0">
                <a:solidFill>
                  <a:srgbClr val="333333"/>
                </a:solidFill>
                <a:effectLst/>
                <a:latin typeface="Helvetica Neue"/>
              </a:rPr>
              <a:t> (Asymmetric, symmetric, One Way Hashing)</a:t>
            </a:r>
          </a:p>
          <a:p>
            <a:pPr algn="l">
              <a:lnSpc>
                <a:spcPct val="150000"/>
              </a:lnSpc>
              <a:buFont typeface="Arial" panose="020B0604020202020204" pitchFamily="34" charset="0"/>
              <a:buChar char="•"/>
            </a:pPr>
            <a:r>
              <a:rPr lang="en-US" sz="2000" b="0" i="0" dirty="0">
                <a:solidFill>
                  <a:srgbClr val="333333"/>
                </a:solidFill>
                <a:effectLst/>
                <a:latin typeface="Helvetica Neue"/>
              </a:rPr>
              <a:t>Given a system, develop a </a:t>
            </a:r>
            <a:r>
              <a:rPr lang="en-US" sz="2000" b="1" i="0" dirty="0">
                <a:solidFill>
                  <a:srgbClr val="333333"/>
                </a:solidFill>
                <a:effectLst/>
                <a:latin typeface="Helvetica Neue"/>
              </a:rPr>
              <a:t>threat model</a:t>
            </a:r>
            <a:r>
              <a:rPr lang="en-US" sz="2000" b="0" i="0" dirty="0">
                <a:solidFill>
                  <a:srgbClr val="333333"/>
                </a:solidFill>
                <a:effectLst/>
                <a:latin typeface="Helvetica Neue"/>
              </a:rPr>
              <a:t>, assess potential security weaknesses, and be able to think from the perspective of a threat actor</a:t>
            </a:r>
          </a:p>
          <a:p>
            <a:pPr algn="l">
              <a:lnSpc>
                <a:spcPct val="150000"/>
              </a:lnSpc>
              <a:buFont typeface="Arial" panose="020B0604020202020204" pitchFamily="34" charset="0"/>
              <a:buChar char="•"/>
            </a:pPr>
            <a:r>
              <a:rPr lang="en-US" sz="2000" b="0" i="0" dirty="0">
                <a:solidFill>
                  <a:srgbClr val="333333"/>
                </a:solidFill>
                <a:effectLst/>
                <a:latin typeface="Helvetica Neue"/>
              </a:rPr>
              <a:t>Make technical decisions during development of software with security in mind</a:t>
            </a:r>
          </a:p>
          <a:p>
            <a:pPr>
              <a:lnSpc>
                <a:spcPct val="150000"/>
              </a:lnSpc>
            </a:pPr>
            <a:endParaRPr lang="en-US" sz="2000" dirty="0"/>
          </a:p>
        </p:txBody>
      </p:sp>
    </p:spTree>
    <p:extLst>
      <p:ext uri="{BB962C8B-B14F-4D97-AF65-F5344CB8AC3E}">
        <p14:creationId xmlns:p14="http://schemas.microsoft.com/office/powerpoint/2010/main" val="2046237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B21B2E7-F101-C9C0-4A3D-5CD8A2A0F8C4}"/>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846D10F0-2CEF-D9D2-F275-3BC632CD1C8D}"/>
              </a:ext>
            </a:extLst>
          </p:cNvPr>
          <p:cNvGrpSpPr/>
          <p:nvPr/>
        </p:nvGrpSpPr>
        <p:grpSpPr>
          <a:xfrm>
            <a:off x="-6350" y="6466078"/>
            <a:ext cx="12204700" cy="398780"/>
            <a:chOff x="-6350" y="6466078"/>
            <a:chExt cx="12204700" cy="398780"/>
          </a:xfrm>
          <a:solidFill>
            <a:schemeClr val="accent3"/>
          </a:solidFill>
        </p:grpSpPr>
        <p:sp>
          <p:nvSpPr>
            <p:cNvPr id="4" name="object 4">
              <a:extLst>
                <a:ext uri="{FF2B5EF4-FFF2-40B4-BE49-F238E27FC236}">
                  <a16:creationId xmlns:a16="http://schemas.microsoft.com/office/drawing/2014/main" id="{474C235B-BB32-A767-DB1F-AEFA98D19D3C}"/>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a:extLst>
                <a:ext uri="{FF2B5EF4-FFF2-40B4-BE49-F238E27FC236}">
                  <a16:creationId xmlns:a16="http://schemas.microsoft.com/office/drawing/2014/main" id="{A69478C2-84F0-8261-4725-954B10052BFC}"/>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D9704303-A719-F907-9768-5A60E4A2D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385C2CF9-E3E3-BD7B-DA38-845CC0B2D9BE}"/>
              </a:ext>
            </a:extLst>
          </p:cNvPr>
          <p:cNvSpPr>
            <a:spLocks noGrp="1"/>
          </p:cNvSpPr>
          <p:nvPr>
            <p:ph type="sldNum" sz="quarter" idx="7"/>
          </p:nvPr>
        </p:nvSpPr>
        <p:spPr/>
        <p:txBody>
          <a:bodyPr/>
          <a:lstStyle/>
          <a:p>
            <a:fld id="{B6F15528-21DE-4FAA-801E-634DDDAF4B2B}" type="slidenum">
              <a:rPr lang="en-US" smtClean="0"/>
              <a:t>3</a:t>
            </a:fld>
            <a:endParaRPr lang="en-US" dirty="0"/>
          </a:p>
        </p:txBody>
      </p:sp>
      <p:pic>
        <p:nvPicPr>
          <p:cNvPr id="4098" name="Picture 2" descr="Premium Photo | 3d left tilted view rendering illustration gold trophy with  stars and label coated in good for award">
            <a:extLst>
              <a:ext uri="{FF2B5EF4-FFF2-40B4-BE49-F238E27FC236}">
                <a16:creationId xmlns:a16="http://schemas.microsoft.com/office/drawing/2014/main" id="{97118B6F-238B-27E3-FE62-97191E7B26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228600"/>
            <a:ext cx="55626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386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30</a:t>
            </a:fld>
            <a:endParaRPr lang="en-US" dirty="0"/>
          </a:p>
        </p:txBody>
      </p:sp>
      <p:sp>
        <p:nvSpPr>
          <p:cNvPr id="2" name="TextBox 1">
            <a:extLst>
              <a:ext uri="{FF2B5EF4-FFF2-40B4-BE49-F238E27FC236}">
                <a16:creationId xmlns:a16="http://schemas.microsoft.com/office/drawing/2014/main" id="{E134F159-6F4E-11BC-445E-191333FF8FBC}"/>
              </a:ext>
            </a:extLst>
          </p:cNvPr>
          <p:cNvSpPr txBox="1"/>
          <p:nvPr/>
        </p:nvSpPr>
        <p:spPr>
          <a:xfrm>
            <a:off x="-3048000" y="53357"/>
            <a:ext cx="8077200" cy="461665"/>
          </a:xfrm>
          <a:prstGeom prst="rect">
            <a:avLst/>
          </a:prstGeom>
          <a:noFill/>
        </p:spPr>
        <p:txBody>
          <a:bodyPr wrap="square" rtlCol="0">
            <a:spAutoFit/>
          </a:bodyPr>
          <a:lstStyle/>
          <a:p>
            <a:pPr algn="ctr"/>
            <a:r>
              <a:rPr lang="en-US" sz="2400" b="1" dirty="0"/>
              <a:t>Takeaways</a:t>
            </a:r>
          </a:p>
        </p:txBody>
      </p:sp>
      <p:sp>
        <p:nvSpPr>
          <p:cNvPr id="6" name="TextBox 5">
            <a:extLst>
              <a:ext uri="{FF2B5EF4-FFF2-40B4-BE49-F238E27FC236}">
                <a16:creationId xmlns:a16="http://schemas.microsoft.com/office/drawing/2014/main" id="{BEBBA612-3BB5-5C6A-32D6-BE252BB08DDD}"/>
              </a:ext>
            </a:extLst>
          </p:cNvPr>
          <p:cNvSpPr txBox="1"/>
          <p:nvPr/>
        </p:nvSpPr>
        <p:spPr>
          <a:xfrm>
            <a:off x="152400" y="762000"/>
            <a:ext cx="10896600" cy="56041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1" dirty="0"/>
              <a:t>Trust- </a:t>
            </a:r>
            <a:r>
              <a:rPr lang="en-US" dirty="0"/>
              <a:t>Trust as little as possible. We never know for sure how a user will interact with software</a:t>
            </a:r>
          </a:p>
        </p:txBody>
      </p:sp>
      <p:pic>
        <p:nvPicPr>
          <p:cNvPr id="8" name="Picture 4" descr="Two jokers try sneaking into Black Panther cinema screening by pretending  to be one 8ft giant in massive raincoat - Mirror Online">
            <a:extLst>
              <a:ext uri="{FF2B5EF4-FFF2-40B4-BE49-F238E27FC236}">
                <a16:creationId xmlns:a16="http://schemas.microsoft.com/office/drawing/2014/main" id="{29455136-503D-E637-E748-64E7DC13E2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819400"/>
            <a:ext cx="2463200" cy="3124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ouldn't find many PNGs of the Among Us characters, so I made my own. Feel  free to use. : r/AmongUs">
            <a:extLst>
              <a:ext uri="{FF2B5EF4-FFF2-40B4-BE49-F238E27FC236}">
                <a16:creationId xmlns:a16="http://schemas.microsoft.com/office/drawing/2014/main" id="{4DF9D214-A02D-87FA-69DC-647A561713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19072" y="4110182"/>
            <a:ext cx="1563255" cy="1712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Hunter Lloyd">
            <a:extLst>
              <a:ext uri="{FF2B5EF4-FFF2-40B4-BE49-F238E27FC236}">
                <a16:creationId xmlns:a16="http://schemas.microsoft.com/office/drawing/2014/main" id="{1F9C44D2-705F-B567-102A-339B8DA6C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05800" y="2971912"/>
            <a:ext cx="2255340" cy="281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922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31</a:t>
            </a:fld>
            <a:endParaRPr lang="en-US" dirty="0"/>
          </a:p>
        </p:txBody>
      </p:sp>
      <p:sp>
        <p:nvSpPr>
          <p:cNvPr id="2" name="TextBox 1">
            <a:extLst>
              <a:ext uri="{FF2B5EF4-FFF2-40B4-BE49-F238E27FC236}">
                <a16:creationId xmlns:a16="http://schemas.microsoft.com/office/drawing/2014/main" id="{E134F159-6F4E-11BC-445E-191333FF8FBC}"/>
              </a:ext>
            </a:extLst>
          </p:cNvPr>
          <p:cNvSpPr txBox="1"/>
          <p:nvPr/>
        </p:nvSpPr>
        <p:spPr>
          <a:xfrm>
            <a:off x="-3048000" y="53357"/>
            <a:ext cx="8077200" cy="461665"/>
          </a:xfrm>
          <a:prstGeom prst="rect">
            <a:avLst/>
          </a:prstGeom>
          <a:noFill/>
        </p:spPr>
        <p:txBody>
          <a:bodyPr wrap="square" rtlCol="0">
            <a:spAutoFit/>
          </a:bodyPr>
          <a:lstStyle/>
          <a:p>
            <a:pPr algn="ctr"/>
            <a:r>
              <a:rPr lang="en-US" sz="2400" b="1" dirty="0"/>
              <a:t>Takeaways</a:t>
            </a:r>
          </a:p>
        </p:txBody>
      </p:sp>
      <p:sp>
        <p:nvSpPr>
          <p:cNvPr id="6" name="TextBox 5">
            <a:extLst>
              <a:ext uri="{FF2B5EF4-FFF2-40B4-BE49-F238E27FC236}">
                <a16:creationId xmlns:a16="http://schemas.microsoft.com/office/drawing/2014/main" id="{BEBBA612-3BB5-5C6A-32D6-BE252BB08DDD}"/>
              </a:ext>
            </a:extLst>
          </p:cNvPr>
          <p:cNvSpPr txBox="1"/>
          <p:nvPr/>
        </p:nvSpPr>
        <p:spPr>
          <a:xfrm>
            <a:off x="152400" y="762000"/>
            <a:ext cx="10896600" cy="111440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1" dirty="0"/>
              <a:t>Trust- </a:t>
            </a:r>
            <a:r>
              <a:rPr lang="en-US" dirty="0"/>
              <a:t>Trust as little as possible. We never know for sure how a user will interact with software</a:t>
            </a:r>
          </a:p>
          <a:p>
            <a:pPr marL="285750" indent="-285750">
              <a:lnSpc>
                <a:spcPct val="200000"/>
              </a:lnSpc>
              <a:buFont typeface="Arial" panose="020B0604020202020204" pitchFamily="34" charset="0"/>
              <a:buChar char="•"/>
            </a:pPr>
            <a:r>
              <a:rPr lang="en-US" b="1" dirty="0"/>
              <a:t>Intended Design</a:t>
            </a:r>
            <a:r>
              <a:rPr lang="en-US" dirty="0"/>
              <a:t>- Users may interact with out system in ways that we did not think of. </a:t>
            </a:r>
            <a:endParaRPr lang="en-US" b="1" dirty="0"/>
          </a:p>
        </p:txBody>
      </p:sp>
      <p:pic>
        <p:nvPicPr>
          <p:cNvPr id="7" name="Picture 6">
            <a:extLst>
              <a:ext uri="{FF2B5EF4-FFF2-40B4-BE49-F238E27FC236}">
                <a16:creationId xmlns:a16="http://schemas.microsoft.com/office/drawing/2014/main" id="{F4F8031E-86AC-4920-F76D-65F85A169FE0}"/>
              </a:ext>
            </a:extLst>
          </p:cNvPr>
          <p:cNvPicPr>
            <a:picLocks noChangeAspect="1"/>
          </p:cNvPicPr>
          <p:nvPr/>
        </p:nvPicPr>
        <p:blipFill>
          <a:blip r:embed="rId3"/>
          <a:stretch>
            <a:fillRect/>
          </a:stretch>
        </p:blipFill>
        <p:spPr>
          <a:xfrm>
            <a:off x="914400" y="2828908"/>
            <a:ext cx="3930072" cy="2819400"/>
          </a:xfrm>
          <a:prstGeom prst="rect">
            <a:avLst/>
          </a:prstGeom>
        </p:spPr>
      </p:pic>
      <p:pic>
        <p:nvPicPr>
          <p:cNvPr id="8" name="Picture 7">
            <a:extLst>
              <a:ext uri="{FF2B5EF4-FFF2-40B4-BE49-F238E27FC236}">
                <a16:creationId xmlns:a16="http://schemas.microsoft.com/office/drawing/2014/main" id="{9389441B-B940-AF51-8C61-DCE24F924EB9}"/>
              </a:ext>
            </a:extLst>
          </p:cNvPr>
          <p:cNvPicPr>
            <a:picLocks noChangeAspect="1"/>
          </p:cNvPicPr>
          <p:nvPr/>
        </p:nvPicPr>
        <p:blipFill>
          <a:blip r:embed="rId4"/>
          <a:stretch>
            <a:fillRect/>
          </a:stretch>
        </p:blipFill>
        <p:spPr>
          <a:xfrm>
            <a:off x="6096000" y="3581400"/>
            <a:ext cx="4972050" cy="1562100"/>
          </a:xfrm>
          <a:prstGeom prst="rect">
            <a:avLst/>
          </a:prstGeom>
        </p:spPr>
      </p:pic>
    </p:spTree>
    <p:extLst>
      <p:ext uri="{BB962C8B-B14F-4D97-AF65-F5344CB8AC3E}">
        <p14:creationId xmlns:p14="http://schemas.microsoft.com/office/powerpoint/2010/main" val="521087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32</a:t>
            </a:fld>
            <a:endParaRPr lang="en-US" dirty="0"/>
          </a:p>
        </p:txBody>
      </p:sp>
      <p:sp>
        <p:nvSpPr>
          <p:cNvPr id="2" name="TextBox 1">
            <a:extLst>
              <a:ext uri="{FF2B5EF4-FFF2-40B4-BE49-F238E27FC236}">
                <a16:creationId xmlns:a16="http://schemas.microsoft.com/office/drawing/2014/main" id="{E134F159-6F4E-11BC-445E-191333FF8FBC}"/>
              </a:ext>
            </a:extLst>
          </p:cNvPr>
          <p:cNvSpPr txBox="1"/>
          <p:nvPr/>
        </p:nvSpPr>
        <p:spPr>
          <a:xfrm>
            <a:off x="-3048000" y="53357"/>
            <a:ext cx="8077200" cy="461665"/>
          </a:xfrm>
          <a:prstGeom prst="rect">
            <a:avLst/>
          </a:prstGeom>
          <a:noFill/>
        </p:spPr>
        <p:txBody>
          <a:bodyPr wrap="square" rtlCol="0">
            <a:spAutoFit/>
          </a:bodyPr>
          <a:lstStyle/>
          <a:p>
            <a:pPr algn="ctr"/>
            <a:r>
              <a:rPr lang="en-US" sz="2400" b="1" dirty="0"/>
              <a:t>Takeaways</a:t>
            </a:r>
          </a:p>
        </p:txBody>
      </p:sp>
      <p:sp>
        <p:nvSpPr>
          <p:cNvPr id="6" name="TextBox 5">
            <a:extLst>
              <a:ext uri="{FF2B5EF4-FFF2-40B4-BE49-F238E27FC236}">
                <a16:creationId xmlns:a16="http://schemas.microsoft.com/office/drawing/2014/main" id="{BEBBA612-3BB5-5C6A-32D6-BE252BB08DDD}"/>
              </a:ext>
            </a:extLst>
          </p:cNvPr>
          <p:cNvSpPr txBox="1"/>
          <p:nvPr/>
        </p:nvSpPr>
        <p:spPr>
          <a:xfrm>
            <a:off x="152400" y="762000"/>
            <a:ext cx="10896600" cy="166840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1" dirty="0"/>
              <a:t>Trust- </a:t>
            </a:r>
            <a:r>
              <a:rPr lang="en-US" dirty="0"/>
              <a:t>Trust as little as possible. We never know for sure how a user will interact with software</a:t>
            </a:r>
          </a:p>
          <a:p>
            <a:pPr marL="285750" indent="-285750">
              <a:lnSpc>
                <a:spcPct val="200000"/>
              </a:lnSpc>
              <a:buFont typeface="Arial" panose="020B0604020202020204" pitchFamily="34" charset="0"/>
              <a:buChar char="•"/>
            </a:pPr>
            <a:r>
              <a:rPr lang="en-US" b="1" dirty="0"/>
              <a:t>Intended Design</a:t>
            </a:r>
            <a:r>
              <a:rPr lang="en-US" dirty="0"/>
              <a:t>- Users may interact with out system in ways that we did not think of. </a:t>
            </a:r>
            <a:endParaRPr lang="en-US" b="1" dirty="0"/>
          </a:p>
          <a:p>
            <a:pPr marL="285750" indent="-285750">
              <a:lnSpc>
                <a:spcPct val="200000"/>
              </a:lnSpc>
              <a:buFont typeface="Arial" panose="020B0604020202020204" pitchFamily="34" charset="0"/>
              <a:buChar char="•"/>
            </a:pPr>
            <a:r>
              <a:rPr lang="en-US" b="1" dirty="0"/>
              <a:t>Separation- </a:t>
            </a:r>
            <a:r>
              <a:rPr lang="en-US" dirty="0"/>
              <a:t>There should always be a clear separation of code and data (user input)</a:t>
            </a:r>
            <a:endParaRPr lang="en-US" b="1" dirty="0"/>
          </a:p>
        </p:txBody>
      </p:sp>
      <p:pic>
        <p:nvPicPr>
          <p:cNvPr id="1026" name="Picture 2" descr="You, Me, This Brick Wall You Built Between Us - YouTube">
            <a:extLst>
              <a:ext uri="{FF2B5EF4-FFF2-40B4-BE49-F238E27FC236}">
                <a16:creationId xmlns:a16="http://schemas.microsoft.com/office/drawing/2014/main" id="{880FFAD1-18D9-BCF4-597B-3A6F1821A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805" y="3062749"/>
            <a:ext cx="3984789" cy="29885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4E128ED-F911-601D-C30B-907D0D6822E5}"/>
              </a:ext>
            </a:extLst>
          </p:cNvPr>
          <p:cNvPicPr>
            <a:picLocks noChangeAspect="1"/>
          </p:cNvPicPr>
          <p:nvPr/>
        </p:nvPicPr>
        <p:blipFill>
          <a:blip r:embed="rId4"/>
          <a:stretch>
            <a:fillRect/>
          </a:stretch>
        </p:blipFill>
        <p:spPr>
          <a:xfrm>
            <a:off x="4648200" y="3144288"/>
            <a:ext cx="7050439" cy="2825514"/>
          </a:xfrm>
          <a:prstGeom prst="rect">
            <a:avLst/>
          </a:prstGeom>
        </p:spPr>
      </p:pic>
    </p:spTree>
    <p:extLst>
      <p:ext uri="{BB962C8B-B14F-4D97-AF65-F5344CB8AC3E}">
        <p14:creationId xmlns:p14="http://schemas.microsoft.com/office/powerpoint/2010/main" val="2294131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33</a:t>
            </a:fld>
            <a:endParaRPr lang="en-US" dirty="0"/>
          </a:p>
        </p:txBody>
      </p:sp>
      <p:sp>
        <p:nvSpPr>
          <p:cNvPr id="2" name="TextBox 1">
            <a:extLst>
              <a:ext uri="{FF2B5EF4-FFF2-40B4-BE49-F238E27FC236}">
                <a16:creationId xmlns:a16="http://schemas.microsoft.com/office/drawing/2014/main" id="{E134F159-6F4E-11BC-445E-191333FF8FBC}"/>
              </a:ext>
            </a:extLst>
          </p:cNvPr>
          <p:cNvSpPr txBox="1"/>
          <p:nvPr/>
        </p:nvSpPr>
        <p:spPr>
          <a:xfrm>
            <a:off x="-3048000" y="53357"/>
            <a:ext cx="8077200" cy="461665"/>
          </a:xfrm>
          <a:prstGeom prst="rect">
            <a:avLst/>
          </a:prstGeom>
          <a:noFill/>
        </p:spPr>
        <p:txBody>
          <a:bodyPr wrap="square" rtlCol="0">
            <a:spAutoFit/>
          </a:bodyPr>
          <a:lstStyle/>
          <a:p>
            <a:pPr algn="ctr"/>
            <a:r>
              <a:rPr lang="en-US" sz="2400" b="1" dirty="0"/>
              <a:t>Takeaways</a:t>
            </a:r>
          </a:p>
        </p:txBody>
      </p:sp>
      <p:sp>
        <p:nvSpPr>
          <p:cNvPr id="6" name="TextBox 5">
            <a:extLst>
              <a:ext uri="{FF2B5EF4-FFF2-40B4-BE49-F238E27FC236}">
                <a16:creationId xmlns:a16="http://schemas.microsoft.com/office/drawing/2014/main" id="{BEBBA612-3BB5-5C6A-32D6-BE252BB08DDD}"/>
              </a:ext>
            </a:extLst>
          </p:cNvPr>
          <p:cNvSpPr txBox="1"/>
          <p:nvPr/>
        </p:nvSpPr>
        <p:spPr>
          <a:xfrm>
            <a:off x="152400" y="762000"/>
            <a:ext cx="10896600" cy="222240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1" dirty="0"/>
              <a:t>Trust- </a:t>
            </a:r>
            <a:r>
              <a:rPr lang="en-US" dirty="0"/>
              <a:t>Trust as little as possible. We never know for sure how a user will interact with software</a:t>
            </a:r>
          </a:p>
          <a:p>
            <a:pPr marL="285750" indent="-285750">
              <a:lnSpc>
                <a:spcPct val="200000"/>
              </a:lnSpc>
              <a:buFont typeface="Arial" panose="020B0604020202020204" pitchFamily="34" charset="0"/>
              <a:buChar char="•"/>
            </a:pPr>
            <a:r>
              <a:rPr lang="en-US" b="1" dirty="0"/>
              <a:t>Intended Design</a:t>
            </a:r>
            <a:r>
              <a:rPr lang="en-US" dirty="0"/>
              <a:t>- Users may interact with out system in ways that we did not think of. </a:t>
            </a:r>
            <a:endParaRPr lang="en-US" b="1" dirty="0"/>
          </a:p>
          <a:p>
            <a:pPr marL="285750" indent="-285750">
              <a:lnSpc>
                <a:spcPct val="200000"/>
              </a:lnSpc>
              <a:buFont typeface="Arial" panose="020B0604020202020204" pitchFamily="34" charset="0"/>
              <a:buChar char="•"/>
            </a:pPr>
            <a:r>
              <a:rPr lang="en-US" b="1" dirty="0"/>
              <a:t>Separation- </a:t>
            </a:r>
            <a:r>
              <a:rPr lang="en-US" dirty="0"/>
              <a:t>There should always be a clear separation of code and data (user input)</a:t>
            </a:r>
          </a:p>
          <a:p>
            <a:pPr marL="285750" indent="-285750">
              <a:lnSpc>
                <a:spcPct val="200000"/>
              </a:lnSpc>
              <a:buFont typeface="Arial" panose="020B0604020202020204" pitchFamily="34" charset="0"/>
              <a:buChar char="•"/>
            </a:pPr>
            <a:r>
              <a:rPr lang="en-US" b="1" dirty="0"/>
              <a:t>Control Flow Hijack</a:t>
            </a:r>
            <a:r>
              <a:rPr lang="en-US" dirty="0"/>
              <a:t>- There should not be any way for an attacker to hijack the “natural flow of things”</a:t>
            </a:r>
            <a:endParaRPr lang="en-US" b="1" dirty="0"/>
          </a:p>
        </p:txBody>
      </p:sp>
      <p:pic>
        <p:nvPicPr>
          <p:cNvPr id="7" name="Picture 6" descr="Diagram&#10;&#10;Description automatically generated">
            <a:extLst>
              <a:ext uri="{FF2B5EF4-FFF2-40B4-BE49-F238E27FC236}">
                <a16:creationId xmlns:a16="http://schemas.microsoft.com/office/drawing/2014/main" id="{267EFBA0-5E27-C757-7764-B7922E95D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276600"/>
            <a:ext cx="5257800" cy="2990156"/>
          </a:xfrm>
          <a:prstGeom prst="rect">
            <a:avLst/>
          </a:prstGeom>
        </p:spPr>
      </p:pic>
      <p:pic>
        <p:nvPicPr>
          <p:cNvPr id="8" name="Graphic 7" descr="Nose with solid fill">
            <a:extLst>
              <a:ext uri="{FF2B5EF4-FFF2-40B4-BE49-F238E27FC236}">
                <a16:creationId xmlns:a16="http://schemas.microsoft.com/office/drawing/2014/main" id="{82C92F59-84DA-A3CD-81C5-C224FF96FB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10000" y="5391917"/>
            <a:ext cx="609600" cy="609600"/>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A627D20D-BC88-E8C9-46FB-064C3011D48B}"/>
                  </a:ext>
                </a:extLst>
              </p14:cNvPr>
              <p14:cNvContentPartPr/>
              <p14:nvPr/>
            </p14:nvContentPartPr>
            <p14:xfrm>
              <a:off x="3817501" y="5913168"/>
              <a:ext cx="267120" cy="84960"/>
            </p14:xfrm>
          </p:contentPart>
        </mc:Choice>
        <mc:Fallback xmlns="">
          <p:pic>
            <p:nvPicPr>
              <p:cNvPr id="9" name="Ink 8">
                <a:extLst>
                  <a:ext uri="{FF2B5EF4-FFF2-40B4-BE49-F238E27FC236}">
                    <a16:creationId xmlns:a16="http://schemas.microsoft.com/office/drawing/2014/main" id="{A627D20D-BC88-E8C9-46FB-064C3011D48B}"/>
                  </a:ext>
                </a:extLst>
              </p:cNvPr>
              <p:cNvPicPr/>
              <p:nvPr/>
            </p:nvPicPr>
            <p:blipFill>
              <a:blip r:embed="rId7"/>
              <a:stretch>
                <a:fillRect/>
              </a:stretch>
            </p:blipFill>
            <p:spPr>
              <a:xfrm>
                <a:off x="3781501" y="5877320"/>
                <a:ext cx="338760" cy="15629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CF3DFA98-1D62-5F6C-5CFC-5781A391AFE5}"/>
                  </a:ext>
                </a:extLst>
              </p14:cNvPr>
              <p14:cNvContentPartPr/>
              <p14:nvPr/>
            </p14:nvContentPartPr>
            <p14:xfrm>
              <a:off x="4126381" y="5904528"/>
              <a:ext cx="280440" cy="102240"/>
            </p14:xfrm>
          </p:contentPart>
        </mc:Choice>
        <mc:Fallback xmlns="">
          <p:pic>
            <p:nvPicPr>
              <p:cNvPr id="10" name="Ink 9">
                <a:extLst>
                  <a:ext uri="{FF2B5EF4-FFF2-40B4-BE49-F238E27FC236}">
                    <a16:creationId xmlns:a16="http://schemas.microsoft.com/office/drawing/2014/main" id="{CF3DFA98-1D62-5F6C-5CFC-5781A391AFE5}"/>
                  </a:ext>
                </a:extLst>
              </p:cNvPr>
              <p:cNvPicPr/>
              <p:nvPr/>
            </p:nvPicPr>
            <p:blipFill>
              <a:blip r:embed="rId9"/>
              <a:stretch>
                <a:fillRect/>
              </a:stretch>
            </p:blipFill>
            <p:spPr>
              <a:xfrm>
                <a:off x="4090381" y="5868528"/>
                <a:ext cx="352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93F8C94A-8D9E-0804-2633-F7BD740CB1B3}"/>
                  </a:ext>
                </a:extLst>
              </p14:cNvPr>
              <p14:cNvContentPartPr/>
              <p14:nvPr/>
            </p14:nvContentPartPr>
            <p14:xfrm>
              <a:off x="3812461" y="5323848"/>
              <a:ext cx="155520" cy="55440"/>
            </p14:xfrm>
          </p:contentPart>
        </mc:Choice>
        <mc:Fallback xmlns="">
          <p:pic>
            <p:nvPicPr>
              <p:cNvPr id="11" name="Ink 10">
                <a:extLst>
                  <a:ext uri="{FF2B5EF4-FFF2-40B4-BE49-F238E27FC236}">
                    <a16:creationId xmlns:a16="http://schemas.microsoft.com/office/drawing/2014/main" id="{93F8C94A-8D9E-0804-2633-F7BD740CB1B3}"/>
                  </a:ext>
                </a:extLst>
              </p:cNvPr>
              <p:cNvPicPr/>
              <p:nvPr/>
            </p:nvPicPr>
            <p:blipFill>
              <a:blip r:embed="rId11"/>
              <a:stretch>
                <a:fillRect/>
              </a:stretch>
            </p:blipFill>
            <p:spPr>
              <a:xfrm>
                <a:off x="3776461" y="5287613"/>
                <a:ext cx="227160" cy="12754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434B5DF8-1CE9-C883-F722-2C1CDA3D9607}"/>
                  </a:ext>
                </a:extLst>
              </p14:cNvPr>
              <p14:cNvContentPartPr/>
              <p14:nvPr/>
            </p14:nvContentPartPr>
            <p14:xfrm>
              <a:off x="4285861" y="5358048"/>
              <a:ext cx="77760" cy="35280"/>
            </p14:xfrm>
          </p:contentPart>
        </mc:Choice>
        <mc:Fallback xmlns="">
          <p:pic>
            <p:nvPicPr>
              <p:cNvPr id="12" name="Ink 11">
                <a:extLst>
                  <a:ext uri="{FF2B5EF4-FFF2-40B4-BE49-F238E27FC236}">
                    <a16:creationId xmlns:a16="http://schemas.microsoft.com/office/drawing/2014/main" id="{434B5DF8-1CE9-C883-F722-2C1CDA3D9607}"/>
                  </a:ext>
                </a:extLst>
              </p:cNvPr>
              <p:cNvPicPr/>
              <p:nvPr/>
            </p:nvPicPr>
            <p:blipFill>
              <a:blip r:embed="rId13"/>
              <a:stretch>
                <a:fillRect/>
              </a:stretch>
            </p:blipFill>
            <p:spPr>
              <a:xfrm>
                <a:off x="4249861" y="5322048"/>
                <a:ext cx="149400" cy="106920"/>
              </a:xfrm>
              <a:prstGeom prst="rect">
                <a:avLst/>
              </a:prstGeom>
            </p:spPr>
          </p:pic>
        </mc:Fallback>
      </mc:AlternateContent>
      <p:pic>
        <p:nvPicPr>
          <p:cNvPr id="13" name="Graphic 12" descr="Glasses with solid fill">
            <a:extLst>
              <a:ext uri="{FF2B5EF4-FFF2-40B4-BE49-F238E27FC236}">
                <a16:creationId xmlns:a16="http://schemas.microsoft.com/office/drawing/2014/main" id="{B57B6E35-4AE1-42C0-43BC-54D3B918F2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69181" y="5092368"/>
            <a:ext cx="914400" cy="914400"/>
          </a:xfrm>
          <a:prstGeom prst="rect">
            <a:avLst/>
          </a:prstGeom>
        </p:spPr>
      </p:pic>
      <p:pic>
        <p:nvPicPr>
          <p:cNvPr id="14" name="Graphic 13" descr="Car with solid fill">
            <a:extLst>
              <a:ext uri="{FF2B5EF4-FFF2-40B4-BE49-F238E27FC236}">
                <a16:creationId xmlns:a16="http://schemas.microsoft.com/office/drawing/2014/main" id="{35557152-A3B8-10E2-9FBC-0D2BEFECBC1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496092" y="4648200"/>
            <a:ext cx="588529" cy="588529"/>
          </a:xfrm>
          <a:prstGeom prst="rect">
            <a:avLst/>
          </a:prstGeom>
        </p:spPr>
      </p:pic>
      <p:pic>
        <p:nvPicPr>
          <p:cNvPr id="15" name="Graphic 14" descr="Car with solid fill">
            <a:extLst>
              <a:ext uri="{FF2B5EF4-FFF2-40B4-BE49-F238E27FC236}">
                <a16:creationId xmlns:a16="http://schemas.microsoft.com/office/drawing/2014/main" id="{6790CA28-9BF5-F434-17B5-6C1AF2652CE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4201178">
            <a:off x="4357833" y="4915218"/>
            <a:ext cx="588529" cy="588529"/>
          </a:xfrm>
          <a:prstGeom prst="rect">
            <a:avLst/>
          </a:prstGeom>
        </p:spPr>
      </p:pic>
      <p:pic>
        <p:nvPicPr>
          <p:cNvPr id="16" name="Graphic 15" descr="Car with solid fill">
            <a:extLst>
              <a:ext uri="{FF2B5EF4-FFF2-40B4-BE49-F238E27FC236}">
                <a16:creationId xmlns:a16="http://schemas.microsoft.com/office/drawing/2014/main" id="{8AF813BF-0AD0-1741-89E1-ACA0E94FDA5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64453" y="5853728"/>
            <a:ext cx="588529" cy="588529"/>
          </a:xfrm>
          <a:prstGeom prst="rect">
            <a:avLst/>
          </a:prstGeom>
        </p:spPr>
      </p:pic>
      <p:pic>
        <p:nvPicPr>
          <p:cNvPr id="18" name="Graphic 17" descr="Database with solid fill">
            <a:extLst>
              <a:ext uri="{FF2B5EF4-FFF2-40B4-BE49-F238E27FC236}">
                <a16:creationId xmlns:a16="http://schemas.microsoft.com/office/drawing/2014/main" id="{475FB853-57B5-FDC3-D668-983DFE55E81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74852" y="3473215"/>
            <a:ext cx="1371600" cy="1371600"/>
          </a:xfrm>
          <a:prstGeom prst="rect">
            <a:avLst/>
          </a:prstGeom>
        </p:spPr>
      </p:pic>
      <p:pic>
        <p:nvPicPr>
          <p:cNvPr id="19" name="Graphic 18" descr="Computer with solid fill">
            <a:extLst>
              <a:ext uri="{FF2B5EF4-FFF2-40B4-BE49-F238E27FC236}">
                <a16:creationId xmlns:a16="http://schemas.microsoft.com/office/drawing/2014/main" id="{59373370-5891-E4D7-4461-9022C072CB5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15000" y="3429000"/>
            <a:ext cx="1600200" cy="1600200"/>
          </a:xfrm>
          <a:prstGeom prst="rect">
            <a:avLst/>
          </a:prstGeom>
        </p:spPr>
      </p:pic>
      <p:sp>
        <p:nvSpPr>
          <p:cNvPr id="20" name="TextBox 19">
            <a:extLst>
              <a:ext uri="{FF2B5EF4-FFF2-40B4-BE49-F238E27FC236}">
                <a16:creationId xmlns:a16="http://schemas.microsoft.com/office/drawing/2014/main" id="{5E76ED42-196F-7A22-611F-E772C0FFACBE}"/>
              </a:ext>
            </a:extLst>
          </p:cNvPr>
          <p:cNvSpPr txBox="1"/>
          <p:nvPr/>
        </p:nvSpPr>
        <p:spPr>
          <a:xfrm>
            <a:off x="5839014" y="4814500"/>
            <a:ext cx="1838965" cy="738664"/>
          </a:xfrm>
          <a:prstGeom prst="rect">
            <a:avLst/>
          </a:prstGeom>
          <a:noFill/>
        </p:spPr>
        <p:txBody>
          <a:bodyPr wrap="none" rtlCol="0">
            <a:spAutoFit/>
          </a:bodyPr>
          <a:lstStyle/>
          <a:p>
            <a:r>
              <a:rPr lang="en-US" sz="2400" b="1" dirty="0"/>
              <a:t>10.9.0.5</a:t>
            </a:r>
          </a:p>
          <a:p>
            <a:r>
              <a:rPr lang="en-US" dirty="0"/>
              <a:t>Client Container</a:t>
            </a:r>
          </a:p>
        </p:txBody>
      </p:sp>
      <p:sp>
        <p:nvSpPr>
          <p:cNvPr id="21" name="TextBox 20">
            <a:extLst>
              <a:ext uri="{FF2B5EF4-FFF2-40B4-BE49-F238E27FC236}">
                <a16:creationId xmlns:a16="http://schemas.microsoft.com/office/drawing/2014/main" id="{1A853C9B-2781-B936-021B-D70108DAD802}"/>
              </a:ext>
            </a:extLst>
          </p:cNvPr>
          <p:cNvSpPr txBox="1"/>
          <p:nvPr/>
        </p:nvSpPr>
        <p:spPr>
          <a:xfrm>
            <a:off x="8350838" y="4840150"/>
            <a:ext cx="2441694" cy="738664"/>
          </a:xfrm>
          <a:prstGeom prst="rect">
            <a:avLst/>
          </a:prstGeom>
          <a:noFill/>
        </p:spPr>
        <p:txBody>
          <a:bodyPr wrap="none" rtlCol="0">
            <a:spAutoFit/>
          </a:bodyPr>
          <a:lstStyle/>
          <a:p>
            <a:r>
              <a:rPr lang="en-US" sz="2400" b="1" dirty="0"/>
              <a:t>10.9.0.53</a:t>
            </a:r>
          </a:p>
          <a:p>
            <a:r>
              <a:rPr lang="en-US" dirty="0"/>
              <a:t>Malicious DNS Server</a:t>
            </a:r>
          </a:p>
        </p:txBody>
      </p:sp>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686560B4-7B09-54AC-F8E0-96B3E0C2D8C5}"/>
                  </a:ext>
                </a:extLst>
              </p14:cNvPr>
              <p14:cNvContentPartPr/>
              <p14:nvPr/>
            </p14:nvContentPartPr>
            <p14:xfrm>
              <a:off x="7408430" y="4042474"/>
              <a:ext cx="845640" cy="342720"/>
            </p14:xfrm>
          </p:contentPart>
        </mc:Choice>
        <mc:Fallback xmlns="">
          <p:pic>
            <p:nvPicPr>
              <p:cNvPr id="23" name="Ink 22">
                <a:extLst>
                  <a:ext uri="{FF2B5EF4-FFF2-40B4-BE49-F238E27FC236}">
                    <a16:creationId xmlns:a16="http://schemas.microsoft.com/office/drawing/2014/main" id="{686560B4-7B09-54AC-F8E0-96B3E0C2D8C5}"/>
                  </a:ext>
                </a:extLst>
              </p:cNvPr>
              <p:cNvPicPr/>
              <p:nvPr/>
            </p:nvPicPr>
            <p:blipFill>
              <a:blip r:embed="rId23"/>
              <a:stretch>
                <a:fillRect/>
              </a:stretch>
            </p:blipFill>
            <p:spPr>
              <a:xfrm>
                <a:off x="7390790" y="4024474"/>
                <a:ext cx="8812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C09CC2F3-66D0-0002-742C-764AB23AF3C9}"/>
                  </a:ext>
                </a:extLst>
              </p14:cNvPr>
              <p14:cNvContentPartPr/>
              <p14:nvPr/>
            </p14:nvContentPartPr>
            <p14:xfrm>
              <a:off x="9733310" y="4060834"/>
              <a:ext cx="903240" cy="316440"/>
            </p14:xfrm>
          </p:contentPart>
        </mc:Choice>
        <mc:Fallback xmlns="">
          <p:pic>
            <p:nvPicPr>
              <p:cNvPr id="25" name="Ink 24">
                <a:extLst>
                  <a:ext uri="{FF2B5EF4-FFF2-40B4-BE49-F238E27FC236}">
                    <a16:creationId xmlns:a16="http://schemas.microsoft.com/office/drawing/2014/main" id="{C09CC2F3-66D0-0002-742C-764AB23AF3C9}"/>
                  </a:ext>
                </a:extLst>
              </p:cNvPr>
              <p:cNvPicPr/>
              <p:nvPr/>
            </p:nvPicPr>
            <p:blipFill>
              <a:blip r:embed="rId25"/>
              <a:stretch>
                <a:fillRect/>
              </a:stretch>
            </p:blipFill>
            <p:spPr>
              <a:xfrm>
                <a:off x="9715310" y="4043194"/>
                <a:ext cx="938880" cy="352080"/>
              </a:xfrm>
              <a:prstGeom prst="rect">
                <a:avLst/>
              </a:prstGeom>
            </p:spPr>
          </p:pic>
        </mc:Fallback>
      </mc:AlternateContent>
      <p:sp>
        <p:nvSpPr>
          <p:cNvPr id="26" name="TextBox 25">
            <a:extLst>
              <a:ext uri="{FF2B5EF4-FFF2-40B4-BE49-F238E27FC236}">
                <a16:creationId xmlns:a16="http://schemas.microsoft.com/office/drawing/2014/main" id="{CD1AE28F-AF8F-FDA9-ED43-3A5F4B75493C}"/>
              </a:ext>
            </a:extLst>
          </p:cNvPr>
          <p:cNvSpPr txBox="1"/>
          <p:nvPr/>
        </p:nvSpPr>
        <p:spPr>
          <a:xfrm>
            <a:off x="10764664" y="3962381"/>
            <a:ext cx="1524000" cy="646331"/>
          </a:xfrm>
          <a:prstGeom prst="rect">
            <a:avLst/>
          </a:prstGeom>
          <a:noFill/>
        </p:spPr>
        <p:txBody>
          <a:bodyPr wrap="square" rtlCol="0">
            <a:spAutoFit/>
          </a:bodyPr>
          <a:lstStyle/>
          <a:p>
            <a:r>
              <a:rPr lang="en-US" dirty="0"/>
              <a:t>Malicious Website</a:t>
            </a:r>
          </a:p>
        </p:txBody>
      </p:sp>
    </p:spTree>
    <p:extLst>
      <p:ext uri="{BB962C8B-B14F-4D97-AF65-F5344CB8AC3E}">
        <p14:creationId xmlns:p14="http://schemas.microsoft.com/office/powerpoint/2010/main" val="39270391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34</a:t>
            </a:fld>
            <a:endParaRPr lang="en-US" dirty="0"/>
          </a:p>
        </p:txBody>
      </p:sp>
      <p:sp>
        <p:nvSpPr>
          <p:cNvPr id="2" name="TextBox 1">
            <a:extLst>
              <a:ext uri="{FF2B5EF4-FFF2-40B4-BE49-F238E27FC236}">
                <a16:creationId xmlns:a16="http://schemas.microsoft.com/office/drawing/2014/main" id="{E134F159-6F4E-11BC-445E-191333FF8FBC}"/>
              </a:ext>
            </a:extLst>
          </p:cNvPr>
          <p:cNvSpPr txBox="1"/>
          <p:nvPr/>
        </p:nvSpPr>
        <p:spPr>
          <a:xfrm>
            <a:off x="-3048000" y="53357"/>
            <a:ext cx="8077200" cy="461665"/>
          </a:xfrm>
          <a:prstGeom prst="rect">
            <a:avLst/>
          </a:prstGeom>
          <a:noFill/>
        </p:spPr>
        <p:txBody>
          <a:bodyPr wrap="square" rtlCol="0">
            <a:spAutoFit/>
          </a:bodyPr>
          <a:lstStyle/>
          <a:p>
            <a:pPr algn="ctr"/>
            <a:r>
              <a:rPr lang="en-US" sz="2400" b="1" dirty="0"/>
              <a:t>Takeaways</a:t>
            </a:r>
          </a:p>
        </p:txBody>
      </p:sp>
      <p:sp>
        <p:nvSpPr>
          <p:cNvPr id="6" name="TextBox 5">
            <a:extLst>
              <a:ext uri="{FF2B5EF4-FFF2-40B4-BE49-F238E27FC236}">
                <a16:creationId xmlns:a16="http://schemas.microsoft.com/office/drawing/2014/main" id="{BEBBA612-3BB5-5C6A-32D6-BE252BB08DDD}"/>
              </a:ext>
            </a:extLst>
          </p:cNvPr>
          <p:cNvSpPr txBox="1"/>
          <p:nvPr/>
        </p:nvSpPr>
        <p:spPr>
          <a:xfrm>
            <a:off x="152400" y="762000"/>
            <a:ext cx="10896600" cy="277640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1" dirty="0"/>
              <a:t>Trust- </a:t>
            </a:r>
            <a:r>
              <a:rPr lang="en-US" dirty="0"/>
              <a:t>Trust as little as possible. We never know for sure how a user will interact with software</a:t>
            </a:r>
          </a:p>
          <a:p>
            <a:pPr marL="285750" indent="-285750">
              <a:lnSpc>
                <a:spcPct val="200000"/>
              </a:lnSpc>
              <a:buFont typeface="Arial" panose="020B0604020202020204" pitchFamily="34" charset="0"/>
              <a:buChar char="•"/>
            </a:pPr>
            <a:r>
              <a:rPr lang="en-US" b="1" dirty="0"/>
              <a:t>Intended Design</a:t>
            </a:r>
            <a:r>
              <a:rPr lang="en-US" dirty="0"/>
              <a:t>- Users may interact with out system in ways that we did not think of. </a:t>
            </a:r>
            <a:endParaRPr lang="en-US" b="1" dirty="0"/>
          </a:p>
          <a:p>
            <a:pPr marL="285750" indent="-285750">
              <a:lnSpc>
                <a:spcPct val="200000"/>
              </a:lnSpc>
              <a:buFont typeface="Arial" panose="020B0604020202020204" pitchFamily="34" charset="0"/>
              <a:buChar char="•"/>
            </a:pPr>
            <a:r>
              <a:rPr lang="en-US" b="1" dirty="0"/>
              <a:t>Separation- </a:t>
            </a:r>
            <a:r>
              <a:rPr lang="en-US" dirty="0"/>
              <a:t>There should always be a clear separation of code and data (user input)</a:t>
            </a:r>
          </a:p>
          <a:p>
            <a:pPr marL="285750" indent="-285750">
              <a:lnSpc>
                <a:spcPct val="200000"/>
              </a:lnSpc>
              <a:buFont typeface="Arial" panose="020B0604020202020204" pitchFamily="34" charset="0"/>
              <a:buChar char="•"/>
            </a:pPr>
            <a:r>
              <a:rPr lang="en-US" b="1" dirty="0"/>
              <a:t>Control Flow Hijack</a:t>
            </a:r>
            <a:r>
              <a:rPr lang="en-US" dirty="0"/>
              <a:t>- There should not be any way for an attacker to hijack the “natural flow of things”</a:t>
            </a:r>
            <a:endParaRPr lang="en-US" b="1" dirty="0"/>
          </a:p>
          <a:p>
            <a:pPr marL="285750" indent="-285750">
              <a:lnSpc>
                <a:spcPct val="200000"/>
              </a:lnSpc>
              <a:buFont typeface="Arial" panose="020B0604020202020204" pitchFamily="34" charset="0"/>
              <a:buChar char="•"/>
            </a:pPr>
            <a:r>
              <a:rPr lang="en-US" b="1" dirty="0"/>
              <a:t>Privilege- </a:t>
            </a:r>
            <a:r>
              <a:rPr lang="en-US" dirty="0"/>
              <a:t>Privilege is a very powerful mechanism. We should never give more privilege than needed</a:t>
            </a:r>
            <a:endParaRPr lang="en-US" b="1" dirty="0"/>
          </a:p>
        </p:txBody>
      </p:sp>
      <p:pic>
        <p:nvPicPr>
          <p:cNvPr id="7" name="Picture 6">
            <a:extLst>
              <a:ext uri="{FF2B5EF4-FFF2-40B4-BE49-F238E27FC236}">
                <a16:creationId xmlns:a16="http://schemas.microsoft.com/office/drawing/2014/main" id="{29CC42D8-DD12-92FB-38D2-76A6E354D22B}"/>
              </a:ext>
            </a:extLst>
          </p:cNvPr>
          <p:cNvPicPr>
            <a:picLocks noChangeAspect="1"/>
          </p:cNvPicPr>
          <p:nvPr/>
        </p:nvPicPr>
        <p:blipFill>
          <a:blip r:embed="rId3"/>
          <a:stretch>
            <a:fillRect/>
          </a:stretch>
        </p:blipFill>
        <p:spPr>
          <a:xfrm>
            <a:off x="685800" y="4038600"/>
            <a:ext cx="1676400" cy="1776331"/>
          </a:xfrm>
          <a:prstGeom prst="rect">
            <a:avLst/>
          </a:prstGeom>
        </p:spPr>
      </p:pic>
      <p:pic>
        <p:nvPicPr>
          <p:cNvPr id="2050" name="Picture 2" descr="Vertical Privilege Escalation in Facebook's Workplace! - Shubham Chaskar">
            <a:extLst>
              <a:ext uri="{FF2B5EF4-FFF2-40B4-BE49-F238E27FC236}">
                <a16:creationId xmlns:a16="http://schemas.microsoft.com/office/drawing/2014/main" id="{0C2EAC4D-4F9A-655C-1470-456841B836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245381"/>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372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35</a:t>
            </a:fld>
            <a:endParaRPr lang="en-US" dirty="0"/>
          </a:p>
        </p:txBody>
      </p:sp>
      <p:sp>
        <p:nvSpPr>
          <p:cNvPr id="2" name="TextBox 1">
            <a:extLst>
              <a:ext uri="{FF2B5EF4-FFF2-40B4-BE49-F238E27FC236}">
                <a16:creationId xmlns:a16="http://schemas.microsoft.com/office/drawing/2014/main" id="{E134F159-6F4E-11BC-445E-191333FF8FBC}"/>
              </a:ext>
            </a:extLst>
          </p:cNvPr>
          <p:cNvSpPr txBox="1"/>
          <p:nvPr/>
        </p:nvSpPr>
        <p:spPr>
          <a:xfrm>
            <a:off x="-3048000" y="53357"/>
            <a:ext cx="8077200" cy="461665"/>
          </a:xfrm>
          <a:prstGeom prst="rect">
            <a:avLst/>
          </a:prstGeom>
          <a:noFill/>
        </p:spPr>
        <p:txBody>
          <a:bodyPr wrap="square" rtlCol="0">
            <a:spAutoFit/>
          </a:bodyPr>
          <a:lstStyle/>
          <a:p>
            <a:pPr algn="ctr"/>
            <a:r>
              <a:rPr lang="en-US" sz="2400" b="1" dirty="0"/>
              <a:t>Takeaways</a:t>
            </a:r>
          </a:p>
        </p:txBody>
      </p:sp>
      <p:sp>
        <p:nvSpPr>
          <p:cNvPr id="6" name="TextBox 5">
            <a:extLst>
              <a:ext uri="{FF2B5EF4-FFF2-40B4-BE49-F238E27FC236}">
                <a16:creationId xmlns:a16="http://schemas.microsoft.com/office/drawing/2014/main" id="{BEBBA612-3BB5-5C6A-32D6-BE252BB08DDD}"/>
              </a:ext>
            </a:extLst>
          </p:cNvPr>
          <p:cNvSpPr txBox="1"/>
          <p:nvPr/>
        </p:nvSpPr>
        <p:spPr>
          <a:xfrm>
            <a:off x="152400" y="762000"/>
            <a:ext cx="10896600" cy="333039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1" dirty="0"/>
              <a:t>Trust- </a:t>
            </a:r>
            <a:r>
              <a:rPr lang="en-US" dirty="0"/>
              <a:t>Trust as little as possible. We never know for sure how a user will interact with software</a:t>
            </a:r>
          </a:p>
          <a:p>
            <a:pPr marL="285750" indent="-285750">
              <a:lnSpc>
                <a:spcPct val="200000"/>
              </a:lnSpc>
              <a:buFont typeface="Arial" panose="020B0604020202020204" pitchFamily="34" charset="0"/>
              <a:buChar char="•"/>
            </a:pPr>
            <a:r>
              <a:rPr lang="en-US" b="1" dirty="0"/>
              <a:t>Intended Design</a:t>
            </a:r>
            <a:r>
              <a:rPr lang="en-US" dirty="0"/>
              <a:t>- Users may interact with out system in ways that we did not think of. </a:t>
            </a:r>
            <a:endParaRPr lang="en-US" b="1" dirty="0"/>
          </a:p>
          <a:p>
            <a:pPr marL="285750" indent="-285750">
              <a:lnSpc>
                <a:spcPct val="200000"/>
              </a:lnSpc>
              <a:buFont typeface="Arial" panose="020B0604020202020204" pitchFamily="34" charset="0"/>
              <a:buChar char="•"/>
            </a:pPr>
            <a:r>
              <a:rPr lang="en-US" b="1" dirty="0"/>
              <a:t>Separation- </a:t>
            </a:r>
            <a:r>
              <a:rPr lang="en-US" dirty="0"/>
              <a:t>There should always be a clear separation of code and data (user input)</a:t>
            </a:r>
          </a:p>
          <a:p>
            <a:pPr marL="285750" indent="-285750">
              <a:lnSpc>
                <a:spcPct val="200000"/>
              </a:lnSpc>
              <a:buFont typeface="Arial" panose="020B0604020202020204" pitchFamily="34" charset="0"/>
              <a:buChar char="•"/>
            </a:pPr>
            <a:r>
              <a:rPr lang="en-US" b="1" dirty="0"/>
              <a:t>Control Flow Hijack</a:t>
            </a:r>
            <a:r>
              <a:rPr lang="en-US" dirty="0"/>
              <a:t>- There should not be any way for an attacker to hijack the “natural flow of things”</a:t>
            </a:r>
            <a:endParaRPr lang="en-US" b="1" dirty="0"/>
          </a:p>
          <a:p>
            <a:pPr marL="285750" indent="-285750">
              <a:lnSpc>
                <a:spcPct val="200000"/>
              </a:lnSpc>
              <a:buFont typeface="Arial" panose="020B0604020202020204" pitchFamily="34" charset="0"/>
              <a:buChar char="•"/>
            </a:pPr>
            <a:r>
              <a:rPr lang="en-US" b="1" dirty="0"/>
              <a:t>Privilege- </a:t>
            </a:r>
            <a:r>
              <a:rPr lang="en-US" dirty="0"/>
              <a:t>Privilege is a very powerful mechanism. We should never give more privilege than needed</a:t>
            </a:r>
            <a:endParaRPr lang="en-US" b="1" dirty="0"/>
          </a:p>
          <a:p>
            <a:pPr marL="285750" indent="-285750">
              <a:lnSpc>
                <a:spcPct val="200000"/>
              </a:lnSpc>
              <a:buFont typeface="Arial" panose="020B0604020202020204" pitchFamily="34" charset="0"/>
              <a:buChar char="•"/>
            </a:pPr>
            <a:r>
              <a:rPr lang="en-US" b="1" dirty="0"/>
              <a:t>Usability-</a:t>
            </a:r>
            <a:r>
              <a:rPr lang="en-US" dirty="0"/>
              <a:t> Security and software should be useable. Too much security will push people away</a:t>
            </a:r>
            <a:endParaRPr lang="en-US" b="1" dirty="0"/>
          </a:p>
        </p:txBody>
      </p:sp>
      <p:pic>
        <p:nvPicPr>
          <p:cNvPr id="3074" name="Picture 2" descr="Yelling Man Stock Photo - Download Image Now - Computer Monitor, Men,  Screaming - iStock">
            <a:extLst>
              <a:ext uri="{FF2B5EF4-FFF2-40B4-BE49-F238E27FC236}">
                <a16:creationId xmlns:a16="http://schemas.microsoft.com/office/drawing/2014/main" id="{21CE0A14-DBA0-436C-4773-8CE6B2E75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099770"/>
            <a:ext cx="3180575" cy="21099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69B303B-43B2-BCE7-0BA3-ECC7839361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4181677"/>
            <a:ext cx="2194101" cy="21941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uo Mobile - Apps on Google Play">
            <a:extLst>
              <a:ext uri="{FF2B5EF4-FFF2-40B4-BE49-F238E27FC236}">
                <a16:creationId xmlns:a16="http://schemas.microsoft.com/office/drawing/2014/main" id="{29463075-0CCE-9B17-8553-0B9875FB83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01577" y="4224450"/>
            <a:ext cx="1985309" cy="1985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31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36</a:t>
            </a:fld>
            <a:endParaRPr lang="en-US" dirty="0"/>
          </a:p>
        </p:txBody>
      </p:sp>
      <p:sp>
        <p:nvSpPr>
          <p:cNvPr id="2" name="TextBox 1">
            <a:extLst>
              <a:ext uri="{FF2B5EF4-FFF2-40B4-BE49-F238E27FC236}">
                <a16:creationId xmlns:a16="http://schemas.microsoft.com/office/drawing/2014/main" id="{E134F159-6F4E-11BC-445E-191333FF8FBC}"/>
              </a:ext>
            </a:extLst>
          </p:cNvPr>
          <p:cNvSpPr txBox="1"/>
          <p:nvPr/>
        </p:nvSpPr>
        <p:spPr>
          <a:xfrm>
            <a:off x="-3048000" y="53357"/>
            <a:ext cx="8077200" cy="461665"/>
          </a:xfrm>
          <a:prstGeom prst="rect">
            <a:avLst/>
          </a:prstGeom>
          <a:noFill/>
        </p:spPr>
        <p:txBody>
          <a:bodyPr wrap="square" rtlCol="0">
            <a:spAutoFit/>
          </a:bodyPr>
          <a:lstStyle/>
          <a:p>
            <a:pPr algn="ctr"/>
            <a:r>
              <a:rPr lang="en-US" sz="2400" b="1" dirty="0"/>
              <a:t>Takeaways</a:t>
            </a:r>
          </a:p>
        </p:txBody>
      </p:sp>
      <p:sp>
        <p:nvSpPr>
          <p:cNvPr id="6" name="TextBox 5">
            <a:extLst>
              <a:ext uri="{FF2B5EF4-FFF2-40B4-BE49-F238E27FC236}">
                <a16:creationId xmlns:a16="http://schemas.microsoft.com/office/drawing/2014/main" id="{BEBBA612-3BB5-5C6A-32D6-BE252BB08DDD}"/>
              </a:ext>
            </a:extLst>
          </p:cNvPr>
          <p:cNvSpPr txBox="1"/>
          <p:nvPr/>
        </p:nvSpPr>
        <p:spPr>
          <a:xfrm>
            <a:off x="153193" y="741832"/>
            <a:ext cx="10896600" cy="443845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1" dirty="0"/>
              <a:t>Trust- </a:t>
            </a:r>
            <a:r>
              <a:rPr lang="en-US" dirty="0"/>
              <a:t>Trust as little as possible. We never know for sure how a user will interact with software</a:t>
            </a:r>
          </a:p>
          <a:p>
            <a:pPr marL="285750" indent="-285750">
              <a:lnSpc>
                <a:spcPct val="200000"/>
              </a:lnSpc>
              <a:buFont typeface="Arial" panose="020B0604020202020204" pitchFamily="34" charset="0"/>
              <a:buChar char="•"/>
            </a:pPr>
            <a:r>
              <a:rPr lang="en-US" b="1" dirty="0"/>
              <a:t>Intended Design</a:t>
            </a:r>
            <a:r>
              <a:rPr lang="en-US" dirty="0"/>
              <a:t>- Users may interact with out system in ways that we did not think of. </a:t>
            </a:r>
            <a:endParaRPr lang="en-US" b="1" dirty="0"/>
          </a:p>
          <a:p>
            <a:pPr marL="285750" indent="-285750">
              <a:lnSpc>
                <a:spcPct val="200000"/>
              </a:lnSpc>
              <a:buFont typeface="Arial" panose="020B0604020202020204" pitchFamily="34" charset="0"/>
              <a:buChar char="•"/>
            </a:pPr>
            <a:r>
              <a:rPr lang="en-US" b="1" dirty="0"/>
              <a:t>Separation- </a:t>
            </a:r>
            <a:r>
              <a:rPr lang="en-US" dirty="0"/>
              <a:t>There should always be a clear separation of code and data (user input)</a:t>
            </a:r>
          </a:p>
          <a:p>
            <a:pPr marL="285750" indent="-285750">
              <a:lnSpc>
                <a:spcPct val="200000"/>
              </a:lnSpc>
              <a:buFont typeface="Arial" panose="020B0604020202020204" pitchFamily="34" charset="0"/>
              <a:buChar char="•"/>
            </a:pPr>
            <a:r>
              <a:rPr lang="en-US" b="1" dirty="0"/>
              <a:t>Control Flow Hijack</a:t>
            </a:r>
            <a:r>
              <a:rPr lang="en-US" dirty="0"/>
              <a:t>- There should not be any way for an attacker to hijack the “natural flow of things”</a:t>
            </a:r>
            <a:endParaRPr lang="en-US" b="1" dirty="0"/>
          </a:p>
          <a:p>
            <a:pPr marL="285750" indent="-285750">
              <a:lnSpc>
                <a:spcPct val="200000"/>
              </a:lnSpc>
              <a:buFont typeface="Arial" panose="020B0604020202020204" pitchFamily="34" charset="0"/>
              <a:buChar char="•"/>
            </a:pPr>
            <a:r>
              <a:rPr lang="en-US" b="1" dirty="0"/>
              <a:t>Privilege- </a:t>
            </a:r>
            <a:r>
              <a:rPr lang="en-US" dirty="0"/>
              <a:t>Privilege is a very powerful mechanism. We should never give more privilege than needed</a:t>
            </a:r>
            <a:endParaRPr lang="en-US" b="1" dirty="0"/>
          </a:p>
          <a:p>
            <a:pPr marL="285750" indent="-285750">
              <a:lnSpc>
                <a:spcPct val="200000"/>
              </a:lnSpc>
              <a:buFont typeface="Arial" panose="020B0604020202020204" pitchFamily="34" charset="0"/>
              <a:buChar char="•"/>
            </a:pPr>
            <a:r>
              <a:rPr lang="en-US" b="1" dirty="0"/>
              <a:t>Usability-</a:t>
            </a:r>
            <a:r>
              <a:rPr lang="en-US" dirty="0"/>
              <a:t> Security and software should be useable. Too much security will push people away</a:t>
            </a:r>
            <a:endParaRPr lang="en-US" b="1" dirty="0"/>
          </a:p>
          <a:p>
            <a:pPr marL="285750" indent="-285750">
              <a:lnSpc>
                <a:spcPct val="200000"/>
              </a:lnSpc>
              <a:buFont typeface="Arial" panose="020B0604020202020204" pitchFamily="34" charset="0"/>
              <a:buChar char="•"/>
            </a:pPr>
            <a:r>
              <a:rPr lang="en-US" b="1" dirty="0"/>
              <a:t>Layering- </a:t>
            </a:r>
            <a:r>
              <a:rPr lang="en-US" dirty="0"/>
              <a:t>Security should be happening at multiple layers </a:t>
            </a:r>
          </a:p>
          <a:p>
            <a:pPr>
              <a:lnSpc>
                <a:spcPct val="200000"/>
              </a:lnSpc>
            </a:pPr>
            <a:r>
              <a:rPr lang="en-US" dirty="0"/>
              <a:t>     (Firewall </a:t>
            </a:r>
            <a:r>
              <a:rPr lang="en-US" dirty="0">
                <a:sym typeface="Wingdings" panose="05000000000000000000" pitchFamily="2" charset="2"/>
              </a:rPr>
              <a:t> Input Sanitization  Authentication  Antivirus Scanner)</a:t>
            </a:r>
            <a:endParaRPr lang="en-US" b="1" dirty="0"/>
          </a:p>
        </p:txBody>
      </p:sp>
      <p:pic>
        <p:nvPicPr>
          <p:cNvPr id="4098" name="Picture 2" descr="How To Store Onions So They Last Longer">
            <a:extLst>
              <a:ext uri="{FF2B5EF4-FFF2-40B4-BE49-F238E27FC236}">
                <a16:creationId xmlns:a16="http://schemas.microsoft.com/office/drawing/2014/main" id="{BA6E25AD-F46C-07D8-48C6-A894770296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0" y="4395319"/>
            <a:ext cx="2542382" cy="16983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4668017-5C0A-F140-618F-2F759C3259BB}"/>
              </a:ext>
            </a:extLst>
          </p:cNvPr>
          <p:cNvSpPr txBox="1"/>
          <p:nvPr/>
        </p:nvSpPr>
        <p:spPr>
          <a:xfrm>
            <a:off x="381000" y="5564057"/>
            <a:ext cx="7340471" cy="369332"/>
          </a:xfrm>
          <a:prstGeom prst="rect">
            <a:avLst/>
          </a:prstGeom>
          <a:noFill/>
        </p:spPr>
        <p:txBody>
          <a:bodyPr wrap="none" rtlCol="0">
            <a:spAutoFit/>
          </a:bodyPr>
          <a:lstStyle/>
          <a:p>
            <a:r>
              <a:rPr lang="en-US" i="1" dirty="0"/>
              <a:t>Countermeasures exist, but are they effective? And are they enabled?</a:t>
            </a:r>
          </a:p>
        </p:txBody>
      </p:sp>
    </p:spTree>
    <p:extLst>
      <p:ext uri="{BB962C8B-B14F-4D97-AF65-F5344CB8AC3E}">
        <p14:creationId xmlns:p14="http://schemas.microsoft.com/office/powerpoint/2010/main" val="1751387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37</a:t>
            </a:fld>
            <a:endParaRPr lang="en-US" dirty="0"/>
          </a:p>
        </p:txBody>
      </p:sp>
      <p:sp>
        <p:nvSpPr>
          <p:cNvPr id="2" name="TextBox 1">
            <a:extLst>
              <a:ext uri="{FF2B5EF4-FFF2-40B4-BE49-F238E27FC236}">
                <a16:creationId xmlns:a16="http://schemas.microsoft.com/office/drawing/2014/main" id="{E134F159-6F4E-11BC-445E-191333FF8FBC}"/>
              </a:ext>
            </a:extLst>
          </p:cNvPr>
          <p:cNvSpPr txBox="1"/>
          <p:nvPr/>
        </p:nvSpPr>
        <p:spPr>
          <a:xfrm>
            <a:off x="-3048000" y="53357"/>
            <a:ext cx="8077200" cy="461665"/>
          </a:xfrm>
          <a:prstGeom prst="rect">
            <a:avLst/>
          </a:prstGeom>
          <a:noFill/>
        </p:spPr>
        <p:txBody>
          <a:bodyPr wrap="square" rtlCol="0">
            <a:spAutoFit/>
          </a:bodyPr>
          <a:lstStyle/>
          <a:p>
            <a:pPr algn="ctr"/>
            <a:r>
              <a:rPr lang="en-US" sz="2400" b="1" dirty="0"/>
              <a:t>Takeaways</a:t>
            </a:r>
          </a:p>
        </p:txBody>
      </p:sp>
      <p:sp>
        <p:nvSpPr>
          <p:cNvPr id="6" name="TextBox 5">
            <a:extLst>
              <a:ext uri="{FF2B5EF4-FFF2-40B4-BE49-F238E27FC236}">
                <a16:creationId xmlns:a16="http://schemas.microsoft.com/office/drawing/2014/main" id="{BEBBA612-3BB5-5C6A-32D6-BE252BB08DDD}"/>
              </a:ext>
            </a:extLst>
          </p:cNvPr>
          <p:cNvSpPr txBox="1"/>
          <p:nvPr/>
        </p:nvSpPr>
        <p:spPr>
          <a:xfrm>
            <a:off x="153193" y="741832"/>
            <a:ext cx="10896600" cy="443839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b="1" dirty="0"/>
              <a:t>Trust- </a:t>
            </a:r>
            <a:r>
              <a:rPr lang="en-US" dirty="0"/>
              <a:t>Trust as little as possible. We never know for sure how a user will interact with software</a:t>
            </a:r>
          </a:p>
          <a:p>
            <a:pPr marL="285750" indent="-285750">
              <a:lnSpc>
                <a:spcPct val="200000"/>
              </a:lnSpc>
              <a:buFont typeface="Arial" panose="020B0604020202020204" pitchFamily="34" charset="0"/>
              <a:buChar char="•"/>
            </a:pPr>
            <a:r>
              <a:rPr lang="en-US" b="1" dirty="0"/>
              <a:t>Intended Design</a:t>
            </a:r>
            <a:r>
              <a:rPr lang="en-US" dirty="0"/>
              <a:t>- Users may interact with out system in ways that we did not think of. </a:t>
            </a:r>
            <a:endParaRPr lang="en-US" b="1" dirty="0"/>
          </a:p>
          <a:p>
            <a:pPr marL="285750" indent="-285750">
              <a:lnSpc>
                <a:spcPct val="200000"/>
              </a:lnSpc>
              <a:buFont typeface="Arial" panose="020B0604020202020204" pitchFamily="34" charset="0"/>
              <a:buChar char="•"/>
            </a:pPr>
            <a:r>
              <a:rPr lang="en-US" b="1" dirty="0"/>
              <a:t>Separation- </a:t>
            </a:r>
            <a:r>
              <a:rPr lang="en-US" dirty="0"/>
              <a:t>There should always be a clear separation of code and data (user input)</a:t>
            </a:r>
          </a:p>
          <a:p>
            <a:pPr marL="285750" indent="-285750">
              <a:lnSpc>
                <a:spcPct val="200000"/>
              </a:lnSpc>
              <a:buFont typeface="Arial" panose="020B0604020202020204" pitchFamily="34" charset="0"/>
              <a:buChar char="•"/>
            </a:pPr>
            <a:r>
              <a:rPr lang="en-US" b="1" dirty="0"/>
              <a:t>Control Flow Hijack</a:t>
            </a:r>
            <a:r>
              <a:rPr lang="en-US" dirty="0"/>
              <a:t>- There should not be any way for an attacker to hijack the “natural flow of things”</a:t>
            </a:r>
            <a:endParaRPr lang="en-US" b="1" dirty="0"/>
          </a:p>
          <a:p>
            <a:pPr marL="285750" indent="-285750">
              <a:lnSpc>
                <a:spcPct val="200000"/>
              </a:lnSpc>
              <a:buFont typeface="Arial" panose="020B0604020202020204" pitchFamily="34" charset="0"/>
              <a:buChar char="•"/>
            </a:pPr>
            <a:r>
              <a:rPr lang="en-US" b="1" dirty="0"/>
              <a:t>Privilege- </a:t>
            </a:r>
            <a:r>
              <a:rPr lang="en-US" dirty="0"/>
              <a:t>Privilege is a very powerful mechanism. We should never give more privilege than needed</a:t>
            </a:r>
            <a:endParaRPr lang="en-US" b="1" dirty="0"/>
          </a:p>
          <a:p>
            <a:pPr marL="285750" indent="-285750">
              <a:lnSpc>
                <a:spcPct val="200000"/>
              </a:lnSpc>
              <a:buFont typeface="Arial" panose="020B0604020202020204" pitchFamily="34" charset="0"/>
              <a:buChar char="•"/>
            </a:pPr>
            <a:r>
              <a:rPr lang="en-US" b="1" dirty="0"/>
              <a:t>Usability-</a:t>
            </a:r>
            <a:r>
              <a:rPr lang="en-US" dirty="0"/>
              <a:t> Security and software should be useable. Too much security will push people away</a:t>
            </a:r>
            <a:endParaRPr lang="en-US" b="1" dirty="0"/>
          </a:p>
          <a:p>
            <a:pPr marL="285750" indent="-285750">
              <a:lnSpc>
                <a:spcPct val="200000"/>
              </a:lnSpc>
              <a:buFont typeface="Arial" panose="020B0604020202020204" pitchFamily="34" charset="0"/>
              <a:buChar char="•"/>
            </a:pPr>
            <a:r>
              <a:rPr lang="en-US" b="1" dirty="0"/>
              <a:t>Layering- </a:t>
            </a:r>
            <a:r>
              <a:rPr lang="en-US" dirty="0"/>
              <a:t>Security should be happening at multiple layers </a:t>
            </a:r>
            <a:endParaRPr lang="en-US" b="1" dirty="0"/>
          </a:p>
          <a:p>
            <a:pPr marL="285750" indent="-285750">
              <a:lnSpc>
                <a:spcPct val="200000"/>
              </a:lnSpc>
              <a:buFont typeface="Arial" panose="020B0604020202020204" pitchFamily="34" charset="0"/>
              <a:buChar char="•"/>
            </a:pPr>
            <a:r>
              <a:rPr lang="en-US" b="1" dirty="0"/>
              <a:t>There be monsters- </a:t>
            </a:r>
            <a:r>
              <a:rPr lang="en-US" dirty="0"/>
              <a:t>Vulnerabilities exist, and there will always be people that will try to exploit them</a:t>
            </a:r>
          </a:p>
        </p:txBody>
      </p:sp>
      <p:pic>
        <p:nvPicPr>
          <p:cNvPr id="5122" name="Picture 2" descr="Speculative Faith articles: Here There Be Monsters...">
            <a:extLst>
              <a:ext uri="{FF2B5EF4-FFF2-40B4-BE49-F238E27FC236}">
                <a16:creationId xmlns:a16="http://schemas.microsoft.com/office/drawing/2014/main" id="{16336C54-1E13-4F38-EBB7-D781A80423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5213419"/>
            <a:ext cx="2049515"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EVILLLLLLLL!">
            <a:extLst>
              <a:ext uri="{FF2B5EF4-FFF2-40B4-BE49-F238E27FC236}">
                <a16:creationId xmlns:a16="http://schemas.microsoft.com/office/drawing/2014/main" id="{6E038BB6-2368-A2BB-18EA-30C68A4EC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236" y="5280251"/>
            <a:ext cx="1604963" cy="1604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501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38</a:t>
            </a:fld>
            <a:endParaRPr lang="en-US" dirty="0"/>
          </a:p>
        </p:txBody>
      </p:sp>
      <p:pic>
        <p:nvPicPr>
          <p:cNvPr id="9" name="Picture 8" descr="A picture containing diagram&#10;&#10;Description automatically generated">
            <a:extLst>
              <a:ext uri="{FF2B5EF4-FFF2-40B4-BE49-F238E27FC236}">
                <a16:creationId xmlns:a16="http://schemas.microsoft.com/office/drawing/2014/main" id="{604F8CFA-5832-AA98-E71F-2B124F9DBF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617" y="4475527"/>
            <a:ext cx="3048002" cy="1780723"/>
          </a:xfrm>
          <a:prstGeom prst="rect">
            <a:avLst/>
          </a:prstGeom>
        </p:spPr>
      </p:pic>
      <p:pic>
        <p:nvPicPr>
          <p:cNvPr id="10" name="Picture 9" descr="A screenshot of a video game&#10;&#10;Description automatically generated with medium confidence">
            <a:extLst>
              <a:ext uri="{FF2B5EF4-FFF2-40B4-BE49-F238E27FC236}">
                <a16:creationId xmlns:a16="http://schemas.microsoft.com/office/drawing/2014/main" id="{D08F78C1-88F1-0BE9-08F2-7799A809107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3486"/>
          <a:stretch/>
        </p:blipFill>
        <p:spPr>
          <a:xfrm>
            <a:off x="4530248" y="4495800"/>
            <a:ext cx="3131503" cy="1780723"/>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5DB2F6D9-A6F8-43D5-9AB5-DD50E258B1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62362" y="4475526"/>
            <a:ext cx="3131503" cy="1780913"/>
          </a:xfrm>
          <a:prstGeom prst="rect">
            <a:avLst/>
          </a:prstGeom>
        </p:spPr>
      </p:pic>
      <p:sp>
        <p:nvSpPr>
          <p:cNvPr id="12" name="TextBox 11">
            <a:extLst>
              <a:ext uri="{FF2B5EF4-FFF2-40B4-BE49-F238E27FC236}">
                <a16:creationId xmlns:a16="http://schemas.microsoft.com/office/drawing/2014/main" id="{F15A95FC-9BC3-3321-059F-51BA856E054A}"/>
              </a:ext>
            </a:extLst>
          </p:cNvPr>
          <p:cNvSpPr txBox="1"/>
          <p:nvPr/>
        </p:nvSpPr>
        <p:spPr>
          <a:xfrm>
            <a:off x="4191000" y="1329534"/>
            <a:ext cx="3251211" cy="2677656"/>
          </a:xfrm>
          <a:prstGeom prst="rect">
            <a:avLst/>
          </a:prstGeom>
          <a:noFill/>
        </p:spPr>
        <p:txBody>
          <a:bodyPr wrap="none" rtlCol="0">
            <a:spAutoFit/>
          </a:bodyPr>
          <a:lstStyle/>
          <a:p>
            <a:pPr marL="285750" indent="-285750">
              <a:buFont typeface="Arial" panose="020B0604020202020204" pitchFamily="34" charset="0"/>
              <a:buChar char="•"/>
            </a:pPr>
            <a:r>
              <a:rPr lang="en-US" sz="2800" dirty="0"/>
              <a:t>New </a:t>
            </a:r>
            <a:r>
              <a:rPr lang="en-US" sz="2800" b="1" dirty="0"/>
              <a:t>assets</a:t>
            </a:r>
          </a:p>
          <a:p>
            <a:pPr marL="285750" indent="-285750">
              <a:buFont typeface="Arial" panose="020B0604020202020204" pitchFamily="34" charset="0"/>
              <a:buChar char="•"/>
            </a:pPr>
            <a:r>
              <a:rPr lang="en-US" sz="2800" dirty="0"/>
              <a:t>New</a:t>
            </a:r>
            <a:r>
              <a:rPr lang="en-US" sz="2800" b="1" dirty="0"/>
              <a:t> threats</a:t>
            </a:r>
          </a:p>
          <a:p>
            <a:pPr marL="285750" lvl="1" indent="-285750">
              <a:buFont typeface="Arial" panose="020B0604020202020204" pitchFamily="34" charset="0"/>
              <a:buChar char="•"/>
            </a:pPr>
            <a:r>
              <a:rPr lang="en-US" sz="2800" b="1" dirty="0"/>
              <a:t>  (ZERO days)</a:t>
            </a:r>
          </a:p>
          <a:p>
            <a:pPr marL="285750" indent="-285750">
              <a:buFont typeface="Arial" panose="020B0604020202020204" pitchFamily="34" charset="0"/>
              <a:buChar char="•"/>
            </a:pPr>
            <a:r>
              <a:rPr lang="en-US" sz="2800" dirty="0"/>
              <a:t>New</a:t>
            </a:r>
            <a:r>
              <a:rPr lang="en-US" sz="2800" b="1" dirty="0"/>
              <a:t> capabilities</a:t>
            </a:r>
          </a:p>
          <a:p>
            <a:pPr marL="285750" indent="-285750">
              <a:buFont typeface="Arial" panose="020B0604020202020204" pitchFamily="34" charset="0"/>
              <a:buChar char="•"/>
            </a:pPr>
            <a:r>
              <a:rPr lang="en-US" sz="2800" dirty="0"/>
              <a:t>New</a:t>
            </a:r>
            <a:r>
              <a:rPr lang="en-US" sz="2800" b="1" dirty="0"/>
              <a:t> technology</a:t>
            </a:r>
          </a:p>
          <a:p>
            <a:pPr marL="285750" indent="-285750">
              <a:buFont typeface="Arial" panose="020B0604020202020204" pitchFamily="34" charset="0"/>
              <a:buChar char="•"/>
            </a:pPr>
            <a:endParaRPr lang="en-US" sz="2800" b="1" dirty="0"/>
          </a:p>
        </p:txBody>
      </p:sp>
      <p:sp>
        <p:nvSpPr>
          <p:cNvPr id="13" name="Rectangle 12">
            <a:extLst>
              <a:ext uri="{FF2B5EF4-FFF2-40B4-BE49-F238E27FC236}">
                <a16:creationId xmlns:a16="http://schemas.microsoft.com/office/drawing/2014/main" id="{A0125D07-E160-7338-9388-1B8687AEB932}"/>
              </a:ext>
            </a:extLst>
          </p:cNvPr>
          <p:cNvSpPr/>
          <p:nvPr/>
        </p:nvSpPr>
        <p:spPr>
          <a:xfrm>
            <a:off x="643600" y="190026"/>
            <a:ext cx="10148932"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Perfect security is impossible </a:t>
            </a:r>
          </a:p>
        </p:txBody>
      </p:sp>
      <p:pic>
        <p:nvPicPr>
          <p:cNvPr id="14" name="Picture 2" descr="computer | History, Parts, Networking, Operating Systems, &amp; Facts |  Britannica">
            <a:extLst>
              <a:ext uri="{FF2B5EF4-FFF2-40B4-BE49-F238E27FC236}">
                <a16:creationId xmlns:a16="http://schemas.microsoft.com/office/drawing/2014/main" id="{2ECD21E3-7294-3D04-A82D-863E5DEABA1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1255094"/>
            <a:ext cx="2640012" cy="18100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ow To Clean Ransomware From Your Computer? | Comodo">
            <a:extLst>
              <a:ext uri="{FF2B5EF4-FFF2-40B4-BE49-F238E27FC236}">
                <a16:creationId xmlns:a16="http://schemas.microsoft.com/office/drawing/2014/main" id="{8FDBCC65-8072-1F49-F75C-A140880998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6797" y="1226082"/>
            <a:ext cx="282892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They Fly Now | Know Your Meme">
            <a:extLst>
              <a:ext uri="{FF2B5EF4-FFF2-40B4-BE49-F238E27FC236}">
                <a16:creationId xmlns:a16="http://schemas.microsoft.com/office/drawing/2014/main" id="{A2DE5CFC-2A39-7256-E63E-5BF2EDD6B6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0988" y="3040712"/>
            <a:ext cx="3242915" cy="18241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Dangerous &quot;Log4j&quot; security vulnerability affects everything from Apple to  Minecraft">
            <a:extLst>
              <a:ext uri="{FF2B5EF4-FFF2-40B4-BE49-F238E27FC236}">
                <a16:creationId xmlns:a16="http://schemas.microsoft.com/office/drawing/2014/main" id="{65E2A471-0E5C-EB8B-195E-0875396F7F9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47756" y="2780931"/>
            <a:ext cx="3242914" cy="182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79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39</a:t>
            </a:fld>
            <a:endParaRPr lang="en-US" dirty="0"/>
          </a:p>
        </p:txBody>
      </p:sp>
      <p:sp>
        <p:nvSpPr>
          <p:cNvPr id="2" name="TextBox 1">
            <a:extLst>
              <a:ext uri="{FF2B5EF4-FFF2-40B4-BE49-F238E27FC236}">
                <a16:creationId xmlns:a16="http://schemas.microsoft.com/office/drawing/2014/main" id="{E134F159-6F4E-11BC-445E-191333FF8FBC}"/>
              </a:ext>
            </a:extLst>
          </p:cNvPr>
          <p:cNvSpPr txBox="1"/>
          <p:nvPr/>
        </p:nvSpPr>
        <p:spPr>
          <a:xfrm>
            <a:off x="-3048000" y="53357"/>
            <a:ext cx="8077200" cy="461665"/>
          </a:xfrm>
          <a:prstGeom prst="rect">
            <a:avLst/>
          </a:prstGeom>
          <a:noFill/>
        </p:spPr>
        <p:txBody>
          <a:bodyPr wrap="square" rtlCol="0">
            <a:spAutoFit/>
          </a:bodyPr>
          <a:lstStyle/>
          <a:p>
            <a:pPr algn="ctr"/>
            <a:r>
              <a:rPr lang="en-US" sz="2400" b="1" dirty="0"/>
              <a:t>Takeaways</a:t>
            </a:r>
          </a:p>
        </p:txBody>
      </p:sp>
      <p:pic>
        <p:nvPicPr>
          <p:cNvPr id="8" name="Picture 7">
            <a:extLst>
              <a:ext uri="{FF2B5EF4-FFF2-40B4-BE49-F238E27FC236}">
                <a16:creationId xmlns:a16="http://schemas.microsoft.com/office/drawing/2014/main" id="{E2C24904-1048-D8EF-AC6B-A4E4DCD33700}"/>
              </a:ext>
            </a:extLst>
          </p:cNvPr>
          <p:cNvPicPr>
            <a:picLocks noChangeAspect="1"/>
          </p:cNvPicPr>
          <p:nvPr/>
        </p:nvPicPr>
        <p:blipFill>
          <a:blip r:embed="rId3"/>
          <a:stretch>
            <a:fillRect/>
          </a:stretch>
        </p:blipFill>
        <p:spPr>
          <a:xfrm>
            <a:off x="1600200" y="1676400"/>
            <a:ext cx="8715483" cy="2743200"/>
          </a:xfrm>
          <a:prstGeom prst="rect">
            <a:avLst/>
          </a:prstGeom>
        </p:spPr>
      </p:pic>
      <p:sp>
        <p:nvSpPr>
          <p:cNvPr id="6" name="TextBox 5">
            <a:extLst>
              <a:ext uri="{FF2B5EF4-FFF2-40B4-BE49-F238E27FC236}">
                <a16:creationId xmlns:a16="http://schemas.microsoft.com/office/drawing/2014/main" id="{1145DF4C-C432-5CFB-2B24-8AAA5E618762}"/>
              </a:ext>
            </a:extLst>
          </p:cNvPr>
          <p:cNvSpPr txBox="1"/>
          <p:nvPr/>
        </p:nvSpPr>
        <p:spPr>
          <a:xfrm>
            <a:off x="8077200" y="4408714"/>
            <a:ext cx="1608133" cy="369332"/>
          </a:xfrm>
          <a:prstGeom prst="rect">
            <a:avLst/>
          </a:prstGeom>
          <a:noFill/>
        </p:spPr>
        <p:txBody>
          <a:bodyPr wrap="none" rtlCol="0">
            <a:spAutoFit/>
          </a:bodyPr>
          <a:lstStyle/>
          <a:p>
            <a:r>
              <a:rPr lang="en-US" i="1" dirty="0"/>
              <a:t>- Matt </a:t>
            </a:r>
            <a:r>
              <a:rPr lang="en-US" i="1" dirty="0" err="1"/>
              <a:t>Revelle</a:t>
            </a:r>
            <a:endParaRPr lang="en-US" i="1" dirty="0"/>
          </a:p>
        </p:txBody>
      </p:sp>
    </p:spTree>
    <p:extLst>
      <p:ext uri="{BB962C8B-B14F-4D97-AF65-F5344CB8AC3E}">
        <p14:creationId xmlns:p14="http://schemas.microsoft.com/office/powerpoint/2010/main" val="2580891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a:t>
            </a:fld>
            <a:endParaRPr lang="en-US" dirty="0"/>
          </a:p>
        </p:txBody>
      </p:sp>
      <p:pic>
        <p:nvPicPr>
          <p:cNvPr id="6" name="Picture 5">
            <a:extLst>
              <a:ext uri="{FF2B5EF4-FFF2-40B4-BE49-F238E27FC236}">
                <a16:creationId xmlns:a16="http://schemas.microsoft.com/office/drawing/2014/main" id="{804D10B1-F80A-6F05-AE5A-9814FD306E2D}"/>
              </a:ext>
            </a:extLst>
          </p:cNvPr>
          <p:cNvPicPr>
            <a:picLocks noChangeAspect="1"/>
          </p:cNvPicPr>
          <p:nvPr/>
        </p:nvPicPr>
        <p:blipFill>
          <a:blip r:embed="rId3"/>
          <a:stretch>
            <a:fillRect/>
          </a:stretch>
        </p:blipFill>
        <p:spPr>
          <a:xfrm>
            <a:off x="228600" y="1975810"/>
            <a:ext cx="9753600" cy="2453766"/>
          </a:xfrm>
          <a:prstGeom prst="rect">
            <a:avLst/>
          </a:prstGeom>
        </p:spPr>
      </p:pic>
      <p:sp>
        <p:nvSpPr>
          <p:cNvPr id="7" name="TextBox 6">
            <a:extLst>
              <a:ext uri="{FF2B5EF4-FFF2-40B4-BE49-F238E27FC236}">
                <a16:creationId xmlns:a16="http://schemas.microsoft.com/office/drawing/2014/main" id="{03546A8B-CCC5-D816-67D4-24DACDF33815}"/>
              </a:ext>
            </a:extLst>
          </p:cNvPr>
          <p:cNvSpPr txBox="1"/>
          <p:nvPr/>
        </p:nvSpPr>
        <p:spPr>
          <a:xfrm>
            <a:off x="152400" y="123962"/>
            <a:ext cx="2040943" cy="523220"/>
          </a:xfrm>
          <a:prstGeom prst="rect">
            <a:avLst/>
          </a:prstGeom>
          <a:noFill/>
        </p:spPr>
        <p:txBody>
          <a:bodyPr wrap="none" rtlCol="0">
            <a:spAutoFit/>
          </a:bodyPr>
          <a:lstStyle/>
          <a:p>
            <a:r>
              <a:rPr lang="en-US" sz="2800" b="1" dirty="0"/>
              <a:t>Story Time</a:t>
            </a:r>
          </a:p>
        </p:txBody>
      </p:sp>
      <p:sp>
        <p:nvSpPr>
          <p:cNvPr id="8" name="TextBox 7">
            <a:extLst>
              <a:ext uri="{FF2B5EF4-FFF2-40B4-BE49-F238E27FC236}">
                <a16:creationId xmlns:a16="http://schemas.microsoft.com/office/drawing/2014/main" id="{72C5511D-DA3A-8E35-7558-10FFA7231717}"/>
              </a:ext>
            </a:extLst>
          </p:cNvPr>
          <p:cNvSpPr txBox="1"/>
          <p:nvPr/>
        </p:nvSpPr>
        <p:spPr>
          <a:xfrm>
            <a:off x="301239" y="992074"/>
            <a:ext cx="7609776" cy="369332"/>
          </a:xfrm>
          <a:prstGeom prst="rect">
            <a:avLst/>
          </a:prstGeom>
          <a:noFill/>
        </p:spPr>
        <p:txBody>
          <a:bodyPr wrap="none" rtlCol="0">
            <a:spAutoFit/>
          </a:bodyPr>
          <a:lstStyle/>
          <a:p>
            <a:r>
              <a:rPr lang="en-US" b="1" dirty="0"/>
              <a:t>XZ Utils </a:t>
            </a:r>
            <a:r>
              <a:rPr lang="en-US" dirty="0"/>
              <a:t>is a Linux compressing library that exists on most Linux systems</a:t>
            </a:r>
          </a:p>
        </p:txBody>
      </p:sp>
      <p:sp>
        <p:nvSpPr>
          <p:cNvPr id="9" name="TextBox 8">
            <a:extLst>
              <a:ext uri="{FF2B5EF4-FFF2-40B4-BE49-F238E27FC236}">
                <a16:creationId xmlns:a16="http://schemas.microsoft.com/office/drawing/2014/main" id="{1283201E-47D4-CABD-FEF0-2FE2BC8586FC}"/>
              </a:ext>
            </a:extLst>
          </p:cNvPr>
          <p:cNvSpPr txBox="1"/>
          <p:nvPr/>
        </p:nvSpPr>
        <p:spPr>
          <a:xfrm>
            <a:off x="275982" y="1483942"/>
            <a:ext cx="9020418" cy="369332"/>
          </a:xfrm>
          <a:prstGeom prst="rect">
            <a:avLst/>
          </a:prstGeom>
          <a:noFill/>
        </p:spPr>
        <p:txBody>
          <a:bodyPr wrap="none" rtlCol="0">
            <a:spAutoFit/>
          </a:bodyPr>
          <a:lstStyle/>
          <a:p>
            <a:r>
              <a:rPr lang="en-US" dirty="0"/>
              <a:t>This is an open-source library, however it is mostly maintained by Lasse Collin (</a:t>
            </a:r>
            <a:r>
              <a:rPr lang="en-US" dirty="0" err="1"/>
              <a:t>Larhzu</a:t>
            </a:r>
            <a:r>
              <a:rPr lang="en-US" dirty="0"/>
              <a:t>)</a:t>
            </a:r>
          </a:p>
        </p:txBody>
      </p:sp>
      <p:sp>
        <p:nvSpPr>
          <p:cNvPr id="10" name="TextBox 9">
            <a:extLst>
              <a:ext uri="{FF2B5EF4-FFF2-40B4-BE49-F238E27FC236}">
                <a16:creationId xmlns:a16="http://schemas.microsoft.com/office/drawing/2014/main" id="{FD86E40B-ACB1-5B05-6425-C2145F0809C9}"/>
              </a:ext>
            </a:extLst>
          </p:cNvPr>
          <p:cNvSpPr txBox="1"/>
          <p:nvPr/>
        </p:nvSpPr>
        <p:spPr>
          <a:xfrm>
            <a:off x="5791200" y="4464460"/>
            <a:ext cx="3810000" cy="1200329"/>
          </a:xfrm>
          <a:prstGeom prst="rect">
            <a:avLst/>
          </a:prstGeom>
          <a:noFill/>
        </p:spPr>
        <p:txBody>
          <a:bodyPr wrap="square" rtlCol="0">
            <a:spAutoFit/>
          </a:bodyPr>
          <a:lstStyle/>
          <a:p>
            <a:r>
              <a:rPr lang="en-US" dirty="0"/>
              <a:t>In 2022, Jia Tan (JiaT75) begins contributing towards the open-source projects and gains the trust of Lasse</a:t>
            </a:r>
          </a:p>
        </p:txBody>
      </p:sp>
      <p:sp>
        <p:nvSpPr>
          <p:cNvPr id="11" name="TextBox 10">
            <a:extLst>
              <a:ext uri="{FF2B5EF4-FFF2-40B4-BE49-F238E27FC236}">
                <a16:creationId xmlns:a16="http://schemas.microsoft.com/office/drawing/2014/main" id="{095073A3-47E4-A8E1-E700-729D3E9E4ED8}"/>
              </a:ext>
            </a:extLst>
          </p:cNvPr>
          <p:cNvSpPr txBox="1"/>
          <p:nvPr/>
        </p:nvSpPr>
        <p:spPr>
          <a:xfrm>
            <a:off x="457200" y="4911525"/>
            <a:ext cx="4267200" cy="923330"/>
          </a:xfrm>
          <a:prstGeom prst="rect">
            <a:avLst/>
          </a:prstGeom>
          <a:noFill/>
        </p:spPr>
        <p:txBody>
          <a:bodyPr wrap="square" rtlCol="0">
            <a:spAutoFit/>
          </a:bodyPr>
          <a:lstStyle/>
          <a:p>
            <a:r>
              <a:rPr lang="en-US" dirty="0"/>
              <a:t>Lasse begins to feel overwhelmed by this project with its increased usage and development</a:t>
            </a:r>
          </a:p>
        </p:txBody>
      </p:sp>
    </p:spTree>
    <p:extLst>
      <p:ext uri="{BB962C8B-B14F-4D97-AF65-F5344CB8AC3E}">
        <p14:creationId xmlns:p14="http://schemas.microsoft.com/office/powerpoint/2010/main" val="682373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40</a:t>
            </a:fld>
            <a:endParaRPr lang="en-US" dirty="0"/>
          </a:p>
        </p:txBody>
      </p:sp>
      <p:sp>
        <p:nvSpPr>
          <p:cNvPr id="2" name="TextBox 1">
            <a:extLst>
              <a:ext uri="{FF2B5EF4-FFF2-40B4-BE49-F238E27FC236}">
                <a16:creationId xmlns:a16="http://schemas.microsoft.com/office/drawing/2014/main" id="{E134F159-6F4E-11BC-445E-191333FF8FBC}"/>
              </a:ext>
            </a:extLst>
          </p:cNvPr>
          <p:cNvSpPr txBox="1"/>
          <p:nvPr/>
        </p:nvSpPr>
        <p:spPr>
          <a:xfrm>
            <a:off x="-3048000" y="53357"/>
            <a:ext cx="8077200" cy="461665"/>
          </a:xfrm>
          <a:prstGeom prst="rect">
            <a:avLst/>
          </a:prstGeom>
          <a:noFill/>
        </p:spPr>
        <p:txBody>
          <a:bodyPr wrap="square" rtlCol="0">
            <a:spAutoFit/>
          </a:bodyPr>
          <a:lstStyle/>
          <a:p>
            <a:pPr algn="ctr"/>
            <a:r>
              <a:rPr lang="en-US" sz="2400" b="1" dirty="0"/>
              <a:t>Takeaways</a:t>
            </a:r>
          </a:p>
        </p:txBody>
      </p:sp>
      <p:sp>
        <p:nvSpPr>
          <p:cNvPr id="6" name="TextBox 5">
            <a:extLst>
              <a:ext uri="{FF2B5EF4-FFF2-40B4-BE49-F238E27FC236}">
                <a16:creationId xmlns:a16="http://schemas.microsoft.com/office/drawing/2014/main" id="{52CEA82E-79C5-2F78-41B9-F4E787FF57E4}"/>
              </a:ext>
            </a:extLst>
          </p:cNvPr>
          <p:cNvSpPr txBox="1"/>
          <p:nvPr/>
        </p:nvSpPr>
        <p:spPr>
          <a:xfrm>
            <a:off x="609600" y="1371600"/>
            <a:ext cx="8534400" cy="4524315"/>
          </a:xfrm>
          <a:prstGeom prst="rect">
            <a:avLst/>
          </a:prstGeom>
          <a:noFill/>
        </p:spPr>
        <p:txBody>
          <a:bodyPr wrap="square" rtlCol="0">
            <a:spAutoFit/>
          </a:bodyPr>
          <a:lstStyle/>
          <a:p>
            <a:r>
              <a:rPr lang="en-US" sz="3200" dirty="0"/>
              <a:t>Humans will always be the </a:t>
            </a:r>
            <a:r>
              <a:rPr lang="en-US" sz="3200" b="1" dirty="0"/>
              <a:t>weakest</a:t>
            </a:r>
            <a:r>
              <a:rPr lang="en-US" sz="3200" dirty="0"/>
              <a:t> link.</a:t>
            </a:r>
          </a:p>
          <a:p>
            <a:pPr marL="342900" indent="-342900">
              <a:buFont typeface="Arial" panose="020B0604020202020204" pitchFamily="34" charset="0"/>
              <a:buChar char="•"/>
            </a:pPr>
            <a:r>
              <a:rPr lang="en-US" sz="3200" dirty="0"/>
              <a:t>Social Engineering</a:t>
            </a:r>
          </a:p>
          <a:p>
            <a:pPr marL="342900" indent="-342900">
              <a:buFont typeface="Arial" panose="020B0604020202020204" pitchFamily="34" charset="0"/>
              <a:buChar char="•"/>
            </a:pPr>
            <a:r>
              <a:rPr lang="en-US" sz="3200" dirty="0"/>
              <a:t>Phishing</a:t>
            </a:r>
          </a:p>
          <a:p>
            <a:pPr marL="342900" indent="-342900">
              <a:buFont typeface="Arial" panose="020B0604020202020204" pitchFamily="34" charset="0"/>
              <a:buChar char="•"/>
            </a:pPr>
            <a:r>
              <a:rPr lang="en-US" sz="3200" dirty="0"/>
              <a:t>Writing bad code</a:t>
            </a:r>
          </a:p>
          <a:p>
            <a:pPr marL="342900" indent="-342900">
              <a:buFont typeface="Arial" panose="020B0604020202020204" pitchFamily="34" charset="0"/>
              <a:buChar char="•"/>
            </a:pPr>
            <a:endParaRPr lang="en-US" sz="3200" dirty="0"/>
          </a:p>
          <a:p>
            <a:pPr marL="342900" indent="-342900">
              <a:buFont typeface="Arial" panose="020B0604020202020204" pitchFamily="34" charset="0"/>
              <a:buChar char="•"/>
            </a:pPr>
            <a:endParaRPr lang="en-US" sz="3200" dirty="0"/>
          </a:p>
          <a:p>
            <a:r>
              <a:rPr lang="en-US" sz="3200" dirty="0"/>
              <a:t>Physical Security is also important</a:t>
            </a:r>
          </a:p>
          <a:p>
            <a:endParaRPr lang="en-US" sz="3200" dirty="0"/>
          </a:p>
          <a:p>
            <a:endParaRPr lang="en-US" sz="3200" dirty="0"/>
          </a:p>
        </p:txBody>
      </p:sp>
    </p:spTree>
    <p:extLst>
      <p:ext uri="{BB962C8B-B14F-4D97-AF65-F5344CB8AC3E}">
        <p14:creationId xmlns:p14="http://schemas.microsoft.com/office/powerpoint/2010/main" val="1476873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41</a:t>
            </a:fld>
            <a:endParaRPr lang="en-US" dirty="0"/>
          </a:p>
        </p:txBody>
      </p:sp>
      <p:sp>
        <p:nvSpPr>
          <p:cNvPr id="2" name="TextBox 1">
            <a:extLst>
              <a:ext uri="{FF2B5EF4-FFF2-40B4-BE49-F238E27FC236}">
                <a16:creationId xmlns:a16="http://schemas.microsoft.com/office/drawing/2014/main" id="{E134F159-6F4E-11BC-445E-191333FF8FBC}"/>
              </a:ext>
            </a:extLst>
          </p:cNvPr>
          <p:cNvSpPr txBox="1"/>
          <p:nvPr/>
        </p:nvSpPr>
        <p:spPr>
          <a:xfrm>
            <a:off x="-2819400" y="29198"/>
            <a:ext cx="8077200" cy="461665"/>
          </a:xfrm>
          <a:prstGeom prst="rect">
            <a:avLst/>
          </a:prstGeom>
          <a:noFill/>
        </p:spPr>
        <p:txBody>
          <a:bodyPr wrap="square" rtlCol="0">
            <a:spAutoFit/>
          </a:bodyPr>
          <a:lstStyle/>
          <a:p>
            <a:pPr algn="ctr"/>
            <a:r>
              <a:rPr lang="en-US" sz="2400" b="1" dirty="0"/>
              <a:t>What’s next?</a:t>
            </a:r>
          </a:p>
        </p:txBody>
      </p:sp>
      <p:sp>
        <p:nvSpPr>
          <p:cNvPr id="7" name="TextBox 6">
            <a:extLst>
              <a:ext uri="{FF2B5EF4-FFF2-40B4-BE49-F238E27FC236}">
                <a16:creationId xmlns:a16="http://schemas.microsoft.com/office/drawing/2014/main" id="{6C6F660D-83DB-3263-19A4-DD7E7EFF1E5C}"/>
              </a:ext>
            </a:extLst>
          </p:cNvPr>
          <p:cNvSpPr txBox="1"/>
          <p:nvPr/>
        </p:nvSpPr>
        <p:spPr>
          <a:xfrm>
            <a:off x="457200" y="838200"/>
            <a:ext cx="5513048" cy="1200329"/>
          </a:xfrm>
          <a:prstGeom prst="rect">
            <a:avLst/>
          </a:prstGeom>
          <a:noFill/>
        </p:spPr>
        <p:txBody>
          <a:bodyPr wrap="none" rtlCol="0">
            <a:spAutoFit/>
          </a:bodyPr>
          <a:lstStyle/>
          <a:p>
            <a:r>
              <a:rPr lang="en-US" dirty="0"/>
              <a:t>Cybersecurity Newsletters + Blogs</a:t>
            </a:r>
          </a:p>
          <a:p>
            <a:pPr marL="285750" indent="-285750">
              <a:buFont typeface="Arial" panose="020B0604020202020204" pitchFamily="34" charset="0"/>
              <a:buChar char="•"/>
            </a:pPr>
            <a:r>
              <a:rPr lang="en-US" dirty="0"/>
              <a:t>Dark Readings (</a:t>
            </a:r>
            <a:r>
              <a:rPr lang="en-US" dirty="0">
                <a:hlinkClick r:id="rId3"/>
              </a:rPr>
              <a:t>https://www.darkreading.com/</a:t>
            </a:r>
            <a:r>
              <a:rPr lang="en-US" dirty="0"/>
              <a:t>)</a:t>
            </a:r>
          </a:p>
          <a:p>
            <a:pPr marL="285750" indent="-285750">
              <a:buFont typeface="Arial" panose="020B0604020202020204" pitchFamily="34" charset="0"/>
              <a:buChar char="•"/>
            </a:pPr>
            <a:r>
              <a:rPr lang="en-US" dirty="0" err="1"/>
              <a:t>Schneier</a:t>
            </a:r>
            <a:r>
              <a:rPr lang="en-US" dirty="0"/>
              <a:t> on Security (</a:t>
            </a:r>
            <a:r>
              <a:rPr lang="en-US" dirty="0">
                <a:hlinkClick r:id="rId4"/>
              </a:rPr>
              <a:t>https://www.schneier.com/</a:t>
            </a:r>
            <a:r>
              <a:rPr lang="en-US" dirty="0"/>
              <a:t>)</a:t>
            </a:r>
          </a:p>
          <a:p>
            <a:pPr marL="285750" indent="-285750">
              <a:buFont typeface="Arial" panose="020B0604020202020204" pitchFamily="34" charset="0"/>
              <a:buChar char="•"/>
            </a:pPr>
            <a:r>
              <a:rPr lang="en-US" dirty="0"/>
              <a:t>The Hacker News (</a:t>
            </a:r>
            <a:r>
              <a:rPr lang="en-US" dirty="0">
                <a:hlinkClick r:id="rId5"/>
              </a:rPr>
              <a:t>https://thehackernews.com/</a:t>
            </a:r>
            <a:r>
              <a:rPr lang="en-US" dirty="0"/>
              <a:t>)</a:t>
            </a:r>
          </a:p>
        </p:txBody>
      </p:sp>
      <p:sp>
        <p:nvSpPr>
          <p:cNvPr id="8" name="TextBox 7">
            <a:extLst>
              <a:ext uri="{FF2B5EF4-FFF2-40B4-BE49-F238E27FC236}">
                <a16:creationId xmlns:a16="http://schemas.microsoft.com/office/drawing/2014/main" id="{4E0F99F4-D11C-3CD1-62A9-474AF581C252}"/>
              </a:ext>
            </a:extLst>
          </p:cNvPr>
          <p:cNvSpPr txBox="1"/>
          <p:nvPr/>
        </p:nvSpPr>
        <p:spPr>
          <a:xfrm>
            <a:off x="457200" y="2362200"/>
            <a:ext cx="4083169" cy="1754326"/>
          </a:xfrm>
          <a:prstGeom prst="rect">
            <a:avLst/>
          </a:prstGeom>
          <a:noFill/>
        </p:spPr>
        <p:txBody>
          <a:bodyPr wrap="none" rtlCol="0">
            <a:spAutoFit/>
          </a:bodyPr>
          <a:lstStyle/>
          <a:p>
            <a:r>
              <a:rPr lang="en-US" dirty="0"/>
              <a:t>Cybersecurity Certificate and trainings</a:t>
            </a:r>
          </a:p>
          <a:p>
            <a:pPr marL="285750" indent="-285750">
              <a:buFont typeface="Arial" panose="020B0604020202020204" pitchFamily="34" charset="0"/>
              <a:buChar char="•"/>
            </a:pPr>
            <a:r>
              <a:rPr lang="en-US" dirty="0"/>
              <a:t>CompTIA </a:t>
            </a:r>
          </a:p>
          <a:p>
            <a:pPr marL="285750" indent="-285750">
              <a:buFont typeface="Arial" panose="020B0604020202020204" pitchFamily="34" charset="0"/>
              <a:buChar char="•"/>
            </a:pPr>
            <a:r>
              <a:rPr lang="en-US" dirty="0"/>
              <a:t>Security+</a:t>
            </a:r>
          </a:p>
          <a:p>
            <a:pPr marL="285750" indent="-285750">
              <a:buFont typeface="Arial" panose="020B0604020202020204" pitchFamily="34" charset="0"/>
              <a:buChar char="•"/>
            </a:pPr>
            <a:r>
              <a:rPr lang="en-US" dirty="0" err="1"/>
              <a:t>CySa</a:t>
            </a:r>
            <a:endParaRPr lang="en-US" dirty="0"/>
          </a:p>
          <a:p>
            <a:pPr marL="285750" indent="-285750">
              <a:buFont typeface="Arial" panose="020B0604020202020204" pitchFamily="34" charset="0"/>
              <a:buChar char="•"/>
            </a:pPr>
            <a:r>
              <a:rPr lang="en-US" dirty="0"/>
              <a:t>SANS</a:t>
            </a:r>
          </a:p>
          <a:p>
            <a:pPr marL="285750" indent="-285750">
              <a:buFont typeface="Arial" panose="020B0604020202020204" pitchFamily="34" charset="0"/>
              <a:buChar char="•"/>
            </a:pPr>
            <a:r>
              <a:rPr lang="en-US" dirty="0"/>
              <a:t>ISC2</a:t>
            </a:r>
          </a:p>
        </p:txBody>
      </p:sp>
      <p:sp>
        <p:nvSpPr>
          <p:cNvPr id="9" name="TextBox 8">
            <a:extLst>
              <a:ext uri="{FF2B5EF4-FFF2-40B4-BE49-F238E27FC236}">
                <a16:creationId xmlns:a16="http://schemas.microsoft.com/office/drawing/2014/main" id="{EBD4D183-6117-86B6-D6AE-FD2F9C6589CA}"/>
              </a:ext>
            </a:extLst>
          </p:cNvPr>
          <p:cNvSpPr txBox="1"/>
          <p:nvPr/>
        </p:nvSpPr>
        <p:spPr>
          <a:xfrm>
            <a:off x="381000" y="4388584"/>
            <a:ext cx="7511993" cy="1938992"/>
          </a:xfrm>
          <a:prstGeom prst="rect">
            <a:avLst/>
          </a:prstGeom>
          <a:noFill/>
        </p:spPr>
        <p:txBody>
          <a:bodyPr wrap="none" rtlCol="0">
            <a:spAutoFit/>
          </a:bodyPr>
          <a:lstStyle/>
          <a:p>
            <a:r>
              <a:rPr lang="en-US" sz="2000" dirty="0"/>
              <a:t>Cybersecurity-related Classes at MSU</a:t>
            </a:r>
          </a:p>
          <a:p>
            <a:pPr marL="285750" indent="-285750">
              <a:buFont typeface="Arial" panose="020B0604020202020204" pitchFamily="34" charset="0"/>
              <a:buChar char="•"/>
            </a:pPr>
            <a:r>
              <a:rPr lang="en-US" sz="2000" dirty="0"/>
              <a:t>CSCI 466 – Networks  </a:t>
            </a:r>
          </a:p>
          <a:p>
            <a:pPr marL="285750" indent="-285750">
              <a:buFont typeface="Arial" panose="020B0604020202020204" pitchFamily="34" charset="0"/>
              <a:buChar char="•"/>
            </a:pPr>
            <a:r>
              <a:rPr lang="en-US" sz="2000" dirty="0"/>
              <a:t>CSCI 460 – Operating Systems   </a:t>
            </a:r>
          </a:p>
          <a:p>
            <a:pPr marL="285750" indent="-285750">
              <a:buFont typeface="Arial" panose="020B0604020202020204" pitchFamily="34" charset="0"/>
              <a:buChar char="•"/>
            </a:pPr>
            <a:r>
              <a:rPr lang="en-US" sz="2000" dirty="0"/>
              <a:t>CSCI 351 – System Administration</a:t>
            </a:r>
          </a:p>
          <a:p>
            <a:pPr marL="285750" indent="-285750">
              <a:buFont typeface="Arial" panose="020B0604020202020204" pitchFamily="34" charset="0"/>
              <a:buChar char="•"/>
            </a:pPr>
            <a:r>
              <a:rPr lang="en-US" sz="2000" dirty="0"/>
              <a:t>ESOF 422- Advanced Software Engineering: Cyber Practices </a:t>
            </a:r>
          </a:p>
          <a:p>
            <a:pPr marL="285750" indent="-285750">
              <a:buFont typeface="Arial" panose="020B0604020202020204" pitchFamily="34" charset="0"/>
              <a:buChar char="•"/>
            </a:pPr>
            <a:r>
              <a:rPr lang="en-US" sz="2000" dirty="0"/>
              <a:t>CSCI 5XX – Intro to Malware </a:t>
            </a:r>
          </a:p>
        </p:txBody>
      </p:sp>
      <p:sp>
        <p:nvSpPr>
          <p:cNvPr id="10" name="TextBox 9">
            <a:extLst>
              <a:ext uri="{FF2B5EF4-FFF2-40B4-BE49-F238E27FC236}">
                <a16:creationId xmlns:a16="http://schemas.microsoft.com/office/drawing/2014/main" id="{00B9D89E-D8CC-87D6-7D45-A634C4538FF7}"/>
              </a:ext>
            </a:extLst>
          </p:cNvPr>
          <p:cNvSpPr txBox="1"/>
          <p:nvPr/>
        </p:nvSpPr>
        <p:spPr>
          <a:xfrm>
            <a:off x="6497516" y="2305352"/>
            <a:ext cx="516636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Be aware of new vulnerabilities (CVEs), new attacks, new countermeasures</a:t>
            </a:r>
          </a:p>
        </p:txBody>
      </p:sp>
      <p:sp>
        <p:nvSpPr>
          <p:cNvPr id="11" name="TextBox 10">
            <a:extLst>
              <a:ext uri="{FF2B5EF4-FFF2-40B4-BE49-F238E27FC236}">
                <a16:creationId xmlns:a16="http://schemas.microsoft.com/office/drawing/2014/main" id="{D8C0161E-D900-D0C6-E713-D025017DEFD7}"/>
              </a:ext>
            </a:extLst>
          </p:cNvPr>
          <p:cNvSpPr txBox="1"/>
          <p:nvPr/>
        </p:nvSpPr>
        <p:spPr>
          <a:xfrm>
            <a:off x="6497516" y="3591391"/>
            <a:ext cx="5331069"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Cybersecurity might seem scary to think about, but there are always good actors trying to make the cyber world a safe place</a:t>
            </a:r>
          </a:p>
        </p:txBody>
      </p:sp>
      <p:sp>
        <p:nvSpPr>
          <p:cNvPr id="6" name="TextBox 5">
            <a:extLst>
              <a:ext uri="{FF2B5EF4-FFF2-40B4-BE49-F238E27FC236}">
                <a16:creationId xmlns:a16="http://schemas.microsoft.com/office/drawing/2014/main" id="{26C203B0-0D7D-C067-926B-C19C82EBDCDA}"/>
              </a:ext>
            </a:extLst>
          </p:cNvPr>
          <p:cNvSpPr txBox="1"/>
          <p:nvPr/>
        </p:nvSpPr>
        <p:spPr>
          <a:xfrm>
            <a:off x="6781800" y="808111"/>
            <a:ext cx="3595856" cy="646331"/>
          </a:xfrm>
          <a:prstGeom prst="rect">
            <a:avLst/>
          </a:prstGeom>
          <a:noFill/>
        </p:spPr>
        <p:txBody>
          <a:bodyPr wrap="none" rtlCol="0">
            <a:spAutoFit/>
          </a:bodyPr>
          <a:lstStyle/>
          <a:p>
            <a:r>
              <a:rPr lang="en-US" dirty="0"/>
              <a:t>Career skills for Cybersecurity: </a:t>
            </a:r>
          </a:p>
          <a:p>
            <a:r>
              <a:rPr lang="en-US" dirty="0">
                <a:hlinkClick r:id="rId6"/>
              </a:rPr>
              <a:t>https://roadmap.sh/cyber-security</a:t>
            </a:r>
            <a:endParaRPr lang="en-US" dirty="0"/>
          </a:p>
        </p:txBody>
      </p:sp>
    </p:spTree>
    <p:extLst>
      <p:ext uri="{BB962C8B-B14F-4D97-AF65-F5344CB8AC3E}">
        <p14:creationId xmlns:p14="http://schemas.microsoft.com/office/powerpoint/2010/main" val="237979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42</a:t>
            </a:fld>
            <a:endParaRPr lang="en-US" dirty="0"/>
          </a:p>
        </p:txBody>
      </p:sp>
      <p:sp>
        <p:nvSpPr>
          <p:cNvPr id="6" name="TextBox 5">
            <a:extLst>
              <a:ext uri="{FF2B5EF4-FFF2-40B4-BE49-F238E27FC236}">
                <a16:creationId xmlns:a16="http://schemas.microsoft.com/office/drawing/2014/main" id="{BC5B5271-C32D-8A11-A1E0-FF7D896B39D6}"/>
              </a:ext>
            </a:extLst>
          </p:cNvPr>
          <p:cNvSpPr txBox="1"/>
          <p:nvPr/>
        </p:nvSpPr>
        <p:spPr>
          <a:xfrm>
            <a:off x="457200" y="1007881"/>
            <a:ext cx="7772400" cy="2031325"/>
          </a:xfrm>
          <a:prstGeom prst="rect">
            <a:avLst/>
          </a:prstGeom>
          <a:noFill/>
        </p:spPr>
        <p:txBody>
          <a:bodyPr wrap="square" rtlCol="0">
            <a:spAutoFit/>
          </a:bodyPr>
          <a:lstStyle/>
          <a:p>
            <a:endParaRPr lang="en-US" dirty="0">
              <a:sym typeface="Wingdings" panose="05000000000000000000" pitchFamily="2" charset="2"/>
            </a:endParaRPr>
          </a:p>
          <a:p>
            <a:r>
              <a:rPr lang="en-US" dirty="0">
                <a:sym typeface="Wingdings" panose="05000000000000000000" pitchFamily="2" charset="2"/>
              </a:rPr>
              <a:t>I hope you enjoyed this class, and I hope the stuff you learned will be helpful in your career/future classes</a:t>
            </a:r>
          </a:p>
          <a:p>
            <a:endParaRPr lang="en-US" dirty="0">
              <a:sym typeface="Wingdings" panose="05000000000000000000" pitchFamily="2" charset="2"/>
            </a:endParaRPr>
          </a:p>
          <a:p>
            <a:r>
              <a:rPr lang="en-US" dirty="0">
                <a:sym typeface="Wingdings" panose="05000000000000000000" pitchFamily="2" charset="2"/>
              </a:rPr>
              <a:t>If I can be of assistance to you for anything in the future (reference, advising, support), please let me know!</a:t>
            </a:r>
          </a:p>
          <a:p>
            <a:endParaRPr lang="en-US" dirty="0">
              <a:sym typeface="Wingdings" panose="05000000000000000000" pitchFamily="2" charset="2"/>
            </a:endParaRPr>
          </a:p>
        </p:txBody>
      </p:sp>
      <p:sp>
        <p:nvSpPr>
          <p:cNvPr id="12" name="TextBox 11">
            <a:extLst>
              <a:ext uri="{FF2B5EF4-FFF2-40B4-BE49-F238E27FC236}">
                <a16:creationId xmlns:a16="http://schemas.microsoft.com/office/drawing/2014/main" id="{0BB4F078-48BF-F631-EC35-222C797BD761}"/>
              </a:ext>
            </a:extLst>
          </p:cNvPr>
          <p:cNvSpPr txBox="1"/>
          <p:nvPr/>
        </p:nvSpPr>
        <p:spPr>
          <a:xfrm>
            <a:off x="2810520" y="4845602"/>
            <a:ext cx="3505200" cy="1200329"/>
          </a:xfrm>
          <a:prstGeom prst="rect">
            <a:avLst/>
          </a:prstGeom>
          <a:noFill/>
        </p:spPr>
        <p:txBody>
          <a:bodyPr wrap="square" rtlCol="0">
            <a:spAutoFit/>
          </a:bodyPr>
          <a:lstStyle/>
          <a:p>
            <a:r>
              <a:rPr lang="en-US" dirty="0"/>
              <a:t>Connect with me on LinkedIn! </a:t>
            </a:r>
          </a:p>
          <a:p>
            <a:r>
              <a:rPr lang="en-US" b="1" dirty="0"/>
              <a:t>If you find a job in cybersecurity, </a:t>
            </a:r>
            <a:r>
              <a:rPr lang="en-US" b="1" i="1" dirty="0"/>
              <a:t>please</a:t>
            </a:r>
            <a:r>
              <a:rPr lang="en-US" b="1" dirty="0"/>
              <a:t> keep in touch!</a:t>
            </a:r>
          </a:p>
        </p:txBody>
      </p:sp>
      <p:pic>
        <p:nvPicPr>
          <p:cNvPr id="13" name="Picture 12">
            <a:extLst>
              <a:ext uri="{FF2B5EF4-FFF2-40B4-BE49-F238E27FC236}">
                <a16:creationId xmlns:a16="http://schemas.microsoft.com/office/drawing/2014/main" id="{28DE93CF-9CC4-9BA6-80EE-BF49598A3630}"/>
              </a:ext>
            </a:extLst>
          </p:cNvPr>
          <p:cNvPicPr>
            <a:picLocks noChangeAspect="1"/>
          </p:cNvPicPr>
          <p:nvPr/>
        </p:nvPicPr>
        <p:blipFill>
          <a:blip r:embed="rId3"/>
          <a:stretch>
            <a:fillRect/>
          </a:stretch>
        </p:blipFill>
        <p:spPr>
          <a:xfrm>
            <a:off x="156640" y="4653251"/>
            <a:ext cx="2630434" cy="1721387"/>
          </a:xfrm>
          <a:prstGeom prst="rect">
            <a:avLst/>
          </a:prstGeom>
        </p:spPr>
      </p:pic>
      <p:sp>
        <p:nvSpPr>
          <p:cNvPr id="14" name="TextBox 13">
            <a:extLst>
              <a:ext uri="{FF2B5EF4-FFF2-40B4-BE49-F238E27FC236}">
                <a16:creationId xmlns:a16="http://schemas.microsoft.com/office/drawing/2014/main" id="{179D132B-F10C-8A57-A5A8-D252DEA5DFA7}"/>
              </a:ext>
            </a:extLst>
          </p:cNvPr>
          <p:cNvSpPr txBox="1"/>
          <p:nvPr/>
        </p:nvSpPr>
        <p:spPr>
          <a:xfrm>
            <a:off x="91440" y="4218678"/>
            <a:ext cx="2630434" cy="430887"/>
          </a:xfrm>
          <a:prstGeom prst="rect">
            <a:avLst/>
          </a:prstGeom>
          <a:noFill/>
        </p:spPr>
        <p:txBody>
          <a:bodyPr wrap="square" rtlCol="0">
            <a:spAutoFit/>
          </a:bodyPr>
          <a:lstStyle/>
          <a:p>
            <a:r>
              <a:rPr lang="en-US" sz="1100" dirty="0"/>
              <a:t>I will be teaching CSCI 132/232 and ESOF 422 next semester</a:t>
            </a:r>
          </a:p>
        </p:txBody>
      </p:sp>
      <p:pic>
        <p:nvPicPr>
          <p:cNvPr id="15" name="Picture 2" descr="Montana State University | university system, Montana, United States |  Britannica">
            <a:extLst>
              <a:ext uri="{FF2B5EF4-FFF2-40B4-BE49-F238E27FC236}">
                <a16:creationId xmlns:a16="http://schemas.microsoft.com/office/drawing/2014/main" id="{5C05A155-9D26-1B6B-8E27-D20B2FEEB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6567" y="77511"/>
            <a:ext cx="3363993" cy="416641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A37F235-5D7C-749F-2518-E92FFB1CD1E2}"/>
              </a:ext>
            </a:extLst>
          </p:cNvPr>
          <p:cNvSpPr txBox="1"/>
          <p:nvPr/>
        </p:nvSpPr>
        <p:spPr>
          <a:xfrm>
            <a:off x="9018961" y="4924187"/>
            <a:ext cx="3081599" cy="1200329"/>
          </a:xfrm>
          <a:prstGeom prst="rect">
            <a:avLst/>
          </a:prstGeom>
          <a:noFill/>
        </p:spPr>
        <p:txBody>
          <a:bodyPr wrap="square" rtlCol="0">
            <a:spAutoFit/>
          </a:bodyPr>
          <a:lstStyle/>
          <a:p>
            <a:r>
              <a:rPr lang="en-US" dirty="0"/>
              <a:t>Congrats to those that are graduating next weekend! I hope you find a job that you love!</a:t>
            </a:r>
          </a:p>
        </p:txBody>
      </p:sp>
      <p:sp>
        <p:nvSpPr>
          <p:cNvPr id="19" name="TextBox 18">
            <a:extLst>
              <a:ext uri="{FF2B5EF4-FFF2-40B4-BE49-F238E27FC236}">
                <a16:creationId xmlns:a16="http://schemas.microsoft.com/office/drawing/2014/main" id="{A1FFB567-9E9B-AECD-A25C-956E142E4311}"/>
              </a:ext>
            </a:extLst>
          </p:cNvPr>
          <p:cNvSpPr txBox="1"/>
          <p:nvPr/>
        </p:nvSpPr>
        <p:spPr>
          <a:xfrm>
            <a:off x="-2971800" y="118681"/>
            <a:ext cx="8077200" cy="461665"/>
          </a:xfrm>
          <a:prstGeom prst="rect">
            <a:avLst/>
          </a:prstGeom>
          <a:noFill/>
        </p:spPr>
        <p:txBody>
          <a:bodyPr wrap="square" rtlCol="0">
            <a:spAutoFit/>
          </a:bodyPr>
          <a:lstStyle/>
          <a:p>
            <a:pPr algn="ctr"/>
            <a:r>
              <a:rPr lang="en-US" sz="2400" b="1" i="1" dirty="0"/>
              <a:t>Thank You!</a:t>
            </a:r>
          </a:p>
        </p:txBody>
      </p:sp>
      <p:pic>
        <p:nvPicPr>
          <p:cNvPr id="1026" name="Picture 2" descr="Breaking chains Meme Generator - Imgflip">
            <a:extLst>
              <a:ext uri="{FF2B5EF4-FFF2-40B4-BE49-F238E27FC236}">
                <a16:creationId xmlns:a16="http://schemas.microsoft.com/office/drawing/2014/main" id="{2AD8423C-4A0B-F9CB-2689-D46FE6A396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30429" y="4845602"/>
            <a:ext cx="2506117" cy="1422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461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32D6C81-D21A-D7AC-A6DA-CF61FB0DB921}"/>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E9D657C1-27C4-28D9-4850-EACF9C02B183}"/>
              </a:ext>
            </a:extLst>
          </p:cNvPr>
          <p:cNvGrpSpPr/>
          <p:nvPr/>
        </p:nvGrpSpPr>
        <p:grpSpPr>
          <a:xfrm>
            <a:off x="-6350" y="6466078"/>
            <a:ext cx="12204700" cy="398780"/>
            <a:chOff x="-6350" y="6466078"/>
            <a:chExt cx="12204700" cy="398780"/>
          </a:xfrm>
          <a:solidFill>
            <a:schemeClr val="accent3"/>
          </a:solidFill>
        </p:grpSpPr>
        <p:sp>
          <p:nvSpPr>
            <p:cNvPr id="4" name="object 4">
              <a:extLst>
                <a:ext uri="{FF2B5EF4-FFF2-40B4-BE49-F238E27FC236}">
                  <a16:creationId xmlns:a16="http://schemas.microsoft.com/office/drawing/2014/main" id="{AA5CB40F-A921-A84A-418A-6E007E2D7A94}"/>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a:extLst>
                <a:ext uri="{FF2B5EF4-FFF2-40B4-BE49-F238E27FC236}">
                  <a16:creationId xmlns:a16="http://schemas.microsoft.com/office/drawing/2014/main" id="{95290C8B-6EEE-E5EC-1052-70B2ECF212E5}"/>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D7D8940D-EC57-E771-A946-55F16889C3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ABDBF684-E403-CF70-5ACA-F0B28C6F3DD4}"/>
              </a:ext>
            </a:extLst>
          </p:cNvPr>
          <p:cNvSpPr>
            <a:spLocks noGrp="1"/>
          </p:cNvSpPr>
          <p:nvPr>
            <p:ph type="sldNum" sz="quarter" idx="7"/>
          </p:nvPr>
        </p:nvSpPr>
        <p:spPr/>
        <p:txBody>
          <a:bodyPr/>
          <a:lstStyle/>
          <a:p>
            <a:fld id="{B6F15528-21DE-4FAA-801E-634DDDAF4B2B}" type="slidenum">
              <a:rPr lang="en-US" smtClean="0"/>
              <a:t>5</a:t>
            </a:fld>
            <a:endParaRPr lang="en-US" dirty="0"/>
          </a:p>
        </p:txBody>
      </p:sp>
      <p:sp>
        <p:nvSpPr>
          <p:cNvPr id="7" name="TextBox 6">
            <a:extLst>
              <a:ext uri="{FF2B5EF4-FFF2-40B4-BE49-F238E27FC236}">
                <a16:creationId xmlns:a16="http://schemas.microsoft.com/office/drawing/2014/main" id="{2BE626BA-B89C-3055-DB65-3983D90A87C5}"/>
              </a:ext>
            </a:extLst>
          </p:cNvPr>
          <p:cNvSpPr txBox="1"/>
          <p:nvPr/>
        </p:nvSpPr>
        <p:spPr>
          <a:xfrm>
            <a:off x="152400" y="123962"/>
            <a:ext cx="2040943" cy="523220"/>
          </a:xfrm>
          <a:prstGeom prst="rect">
            <a:avLst/>
          </a:prstGeom>
          <a:noFill/>
        </p:spPr>
        <p:txBody>
          <a:bodyPr wrap="none" rtlCol="0">
            <a:spAutoFit/>
          </a:bodyPr>
          <a:lstStyle/>
          <a:p>
            <a:r>
              <a:rPr lang="en-US" sz="2800" b="1" dirty="0"/>
              <a:t>Story Time</a:t>
            </a:r>
          </a:p>
        </p:txBody>
      </p:sp>
      <p:sp>
        <p:nvSpPr>
          <p:cNvPr id="8" name="TextBox 7">
            <a:extLst>
              <a:ext uri="{FF2B5EF4-FFF2-40B4-BE49-F238E27FC236}">
                <a16:creationId xmlns:a16="http://schemas.microsoft.com/office/drawing/2014/main" id="{ED2D1EEC-DCD0-09E2-BAF3-FD9A98788CB4}"/>
              </a:ext>
            </a:extLst>
          </p:cNvPr>
          <p:cNvSpPr txBox="1"/>
          <p:nvPr/>
        </p:nvSpPr>
        <p:spPr>
          <a:xfrm>
            <a:off x="4499576" y="0"/>
            <a:ext cx="7609776" cy="369332"/>
          </a:xfrm>
          <a:prstGeom prst="rect">
            <a:avLst/>
          </a:prstGeom>
          <a:noFill/>
        </p:spPr>
        <p:txBody>
          <a:bodyPr wrap="none" rtlCol="0">
            <a:spAutoFit/>
          </a:bodyPr>
          <a:lstStyle/>
          <a:p>
            <a:r>
              <a:rPr lang="en-US" b="1" dirty="0"/>
              <a:t>XZ Utils </a:t>
            </a:r>
            <a:r>
              <a:rPr lang="en-US" dirty="0"/>
              <a:t>is a Linux compressing library that exists on most Linux systems</a:t>
            </a:r>
          </a:p>
        </p:txBody>
      </p:sp>
      <p:sp>
        <p:nvSpPr>
          <p:cNvPr id="2" name="TextBox 1">
            <a:extLst>
              <a:ext uri="{FF2B5EF4-FFF2-40B4-BE49-F238E27FC236}">
                <a16:creationId xmlns:a16="http://schemas.microsoft.com/office/drawing/2014/main" id="{134F32C3-9324-91D3-3412-2203D0922352}"/>
              </a:ext>
            </a:extLst>
          </p:cNvPr>
          <p:cNvSpPr txBox="1"/>
          <p:nvPr/>
        </p:nvSpPr>
        <p:spPr>
          <a:xfrm>
            <a:off x="457200" y="1295400"/>
            <a:ext cx="10058400" cy="1754326"/>
          </a:xfrm>
          <a:prstGeom prst="rect">
            <a:avLst/>
          </a:prstGeom>
          <a:noFill/>
        </p:spPr>
        <p:txBody>
          <a:bodyPr wrap="square" rtlCol="0">
            <a:spAutoFit/>
          </a:bodyPr>
          <a:lstStyle/>
          <a:p>
            <a:r>
              <a:rPr lang="en-US" dirty="0"/>
              <a:t>However, Jia Tan has malicious intentions.</a:t>
            </a:r>
          </a:p>
          <a:p>
            <a:endParaRPr lang="en-US" dirty="0"/>
          </a:p>
          <a:p>
            <a:r>
              <a:rPr lang="en-US" dirty="0"/>
              <a:t>Through a series of complex obfuscations, a disguised test file is used to inject code into the build process of executables for XZ Utils </a:t>
            </a:r>
          </a:p>
          <a:p>
            <a:pPr marL="285750" indent="-285750">
              <a:buFont typeface="Arial" panose="020B0604020202020204" pitchFamily="34" charset="0"/>
              <a:buChar char="•"/>
            </a:pPr>
            <a:r>
              <a:rPr lang="en-US" dirty="0"/>
              <a:t>This injected code would break authentication for </a:t>
            </a:r>
            <a:r>
              <a:rPr lang="en-US" dirty="0" err="1">
                <a:latin typeface="Courier New" panose="02070309020205020404" pitchFamily="49" charset="0"/>
                <a:cs typeface="Courier New" panose="02070309020205020404" pitchFamily="49" charset="0"/>
              </a:rPr>
              <a:t>sshd</a:t>
            </a:r>
            <a:r>
              <a:rPr lang="en-US" dirty="0"/>
              <a:t>, and allow someone to remotely login to these compromised machines, thus creating a </a:t>
            </a:r>
            <a:r>
              <a:rPr lang="en-US" b="1" dirty="0"/>
              <a:t>backdoor</a:t>
            </a:r>
            <a:endParaRPr lang="en-US" dirty="0"/>
          </a:p>
        </p:txBody>
      </p:sp>
      <p:pic>
        <p:nvPicPr>
          <p:cNvPr id="2050" name="Picture 2" descr="1,395,200+ Danger Symbol Stock Photos, Pictures &amp; Royalty-Free Images -  iStock | Hazard symbol, Danger sign, Caution symbol">
            <a:extLst>
              <a:ext uri="{FF2B5EF4-FFF2-40B4-BE49-F238E27FC236}">
                <a16:creationId xmlns:a16="http://schemas.microsoft.com/office/drawing/2014/main" id="{CFF8D4DD-407D-97FB-97E8-ECCC55EE081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134" t="14415" r="10435" b="16305"/>
          <a:stretch/>
        </p:blipFill>
        <p:spPr bwMode="auto">
          <a:xfrm>
            <a:off x="609600" y="4069884"/>
            <a:ext cx="1552755" cy="1371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3CC6E33-67CD-12AD-97F5-B569B771FAFF}"/>
              </a:ext>
            </a:extLst>
          </p:cNvPr>
          <p:cNvSpPr txBox="1"/>
          <p:nvPr/>
        </p:nvSpPr>
        <p:spPr>
          <a:xfrm>
            <a:off x="2162355" y="4080670"/>
            <a:ext cx="4572000" cy="1200329"/>
          </a:xfrm>
          <a:prstGeom prst="rect">
            <a:avLst/>
          </a:prstGeom>
          <a:noFill/>
        </p:spPr>
        <p:txBody>
          <a:bodyPr wrap="square" rtlCol="0">
            <a:spAutoFit/>
          </a:bodyPr>
          <a:lstStyle/>
          <a:p>
            <a:r>
              <a:rPr lang="en-US" dirty="0"/>
              <a:t>A library that most Linux machines use would install a backdoor onto the system, allowing a threat actor to remotely connect to it</a:t>
            </a:r>
          </a:p>
        </p:txBody>
      </p:sp>
    </p:spTree>
    <p:extLst>
      <p:ext uri="{BB962C8B-B14F-4D97-AF65-F5344CB8AC3E}">
        <p14:creationId xmlns:p14="http://schemas.microsoft.com/office/powerpoint/2010/main" val="351497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3F4A6B3-245B-4D37-D57B-CBB327C9B7C9}"/>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CCB27208-1BBD-391B-6936-5439C1CB2296}"/>
              </a:ext>
            </a:extLst>
          </p:cNvPr>
          <p:cNvGrpSpPr/>
          <p:nvPr/>
        </p:nvGrpSpPr>
        <p:grpSpPr>
          <a:xfrm>
            <a:off x="-6350" y="6466078"/>
            <a:ext cx="12204700" cy="398780"/>
            <a:chOff x="-6350" y="6466078"/>
            <a:chExt cx="12204700" cy="398780"/>
          </a:xfrm>
          <a:solidFill>
            <a:schemeClr val="accent3"/>
          </a:solidFill>
        </p:grpSpPr>
        <p:sp>
          <p:nvSpPr>
            <p:cNvPr id="4" name="object 4">
              <a:extLst>
                <a:ext uri="{FF2B5EF4-FFF2-40B4-BE49-F238E27FC236}">
                  <a16:creationId xmlns:a16="http://schemas.microsoft.com/office/drawing/2014/main" id="{8D1FE11B-FBAC-4F0E-A273-D3A5D95010AB}"/>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a:extLst>
                <a:ext uri="{FF2B5EF4-FFF2-40B4-BE49-F238E27FC236}">
                  <a16:creationId xmlns:a16="http://schemas.microsoft.com/office/drawing/2014/main" id="{B6D42CD4-8C23-A53A-706B-A8D5EA063799}"/>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DB2FCDA7-3D56-F3AC-A864-BFD3BB11DB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0F66AE63-402B-1F49-B785-2992E060F1F5}"/>
              </a:ext>
            </a:extLst>
          </p:cNvPr>
          <p:cNvSpPr>
            <a:spLocks noGrp="1"/>
          </p:cNvSpPr>
          <p:nvPr>
            <p:ph type="sldNum" sz="quarter" idx="7"/>
          </p:nvPr>
        </p:nvSpPr>
        <p:spPr/>
        <p:txBody>
          <a:bodyPr/>
          <a:lstStyle/>
          <a:p>
            <a:fld id="{B6F15528-21DE-4FAA-801E-634DDDAF4B2B}" type="slidenum">
              <a:rPr lang="en-US" smtClean="0"/>
              <a:t>6</a:t>
            </a:fld>
            <a:endParaRPr lang="en-US" dirty="0"/>
          </a:p>
        </p:txBody>
      </p:sp>
      <p:sp>
        <p:nvSpPr>
          <p:cNvPr id="7" name="TextBox 6">
            <a:extLst>
              <a:ext uri="{FF2B5EF4-FFF2-40B4-BE49-F238E27FC236}">
                <a16:creationId xmlns:a16="http://schemas.microsoft.com/office/drawing/2014/main" id="{1540E3FC-4F12-3B53-D2FE-A35EBAAF26C3}"/>
              </a:ext>
            </a:extLst>
          </p:cNvPr>
          <p:cNvSpPr txBox="1"/>
          <p:nvPr/>
        </p:nvSpPr>
        <p:spPr>
          <a:xfrm>
            <a:off x="152400" y="123962"/>
            <a:ext cx="2040943" cy="523220"/>
          </a:xfrm>
          <a:prstGeom prst="rect">
            <a:avLst/>
          </a:prstGeom>
          <a:noFill/>
        </p:spPr>
        <p:txBody>
          <a:bodyPr wrap="none" rtlCol="0">
            <a:spAutoFit/>
          </a:bodyPr>
          <a:lstStyle/>
          <a:p>
            <a:r>
              <a:rPr lang="en-US" sz="2800" b="1" dirty="0"/>
              <a:t>Story Time</a:t>
            </a:r>
          </a:p>
        </p:txBody>
      </p:sp>
      <p:sp>
        <p:nvSpPr>
          <p:cNvPr id="8" name="TextBox 7">
            <a:extLst>
              <a:ext uri="{FF2B5EF4-FFF2-40B4-BE49-F238E27FC236}">
                <a16:creationId xmlns:a16="http://schemas.microsoft.com/office/drawing/2014/main" id="{098B273A-B9B1-5BC0-A20B-3EDC183FD121}"/>
              </a:ext>
            </a:extLst>
          </p:cNvPr>
          <p:cNvSpPr txBox="1"/>
          <p:nvPr/>
        </p:nvSpPr>
        <p:spPr>
          <a:xfrm>
            <a:off x="4499576" y="0"/>
            <a:ext cx="7609776" cy="369332"/>
          </a:xfrm>
          <a:prstGeom prst="rect">
            <a:avLst/>
          </a:prstGeom>
          <a:noFill/>
        </p:spPr>
        <p:txBody>
          <a:bodyPr wrap="none" rtlCol="0">
            <a:spAutoFit/>
          </a:bodyPr>
          <a:lstStyle/>
          <a:p>
            <a:r>
              <a:rPr lang="en-US" b="1" dirty="0"/>
              <a:t>XZ Utils </a:t>
            </a:r>
            <a:r>
              <a:rPr lang="en-US" dirty="0"/>
              <a:t>is a Linux compressing library that exists on most Linux systems</a:t>
            </a:r>
          </a:p>
        </p:txBody>
      </p:sp>
      <p:pic>
        <p:nvPicPr>
          <p:cNvPr id="3074" name="Picture 2" descr="Andres Freund (Tech) (@AndresFreundTec) / X">
            <a:extLst>
              <a:ext uri="{FF2B5EF4-FFF2-40B4-BE49-F238E27FC236}">
                <a16:creationId xmlns:a16="http://schemas.microsoft.com/office/drawing/2014/main" id="{C746D0F7-8FA0-26ED-F2EE-785515F31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447800"/>
            <a:ext cx="2362200"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1F9F0EC-900D-37AF-E242-B431515207BF}"/>
              </a:ext>
            </a:extLst>
          </p:cNvPr>
          <p:cNvSpPr txBox="1"/>
          <p:nvPr/>
        </p:nvSpPr>
        <p:spPr>
          <a:xfrm>
            <a:off x="3562350" y="1524000"/>
            <a:ext cx="5067300" cy="646331"/>
          </a:xfrm>
          <a:prstGeom prst="rect">
            <a:avLst/>
          </a:prstGeom>
          <a:noFill/>
        </p:spPr>
        <p:txBody>
          <a:bodyPr wrap="square" rtlCol="0">
            <a:spAutoFit/>
          </a:bodyPr>
          <a:lstStyle/>
          <a:p>
            <a:r>
              <a:rPr lang="en-US" dirty="0"/>
              <a:t>Andres Freund, a Microsoft Engineer, ended up discovering the vulnerability in March of 2024</a:t>
            </a:r>
          </a:p>
        </p:txBody>
      </p:sp>
      <p:sp>
        <p:nvSpPr>
          <p:cNvPr id="9" name="TextBox 8">
            <a:extLst>
              <a:ext uri="{FF2B5EF4-FFF2-40B4-BE49-F238E27FC236}">
                <a16:creationId xmlns:a16="http://schemas.microsoft.com/office/drawing/2014/main" id="{355F041F-93CE-CC92-E0A9-DF64C412579C}"/>
              </a:ext>
            </a:extLst>
          </p:cNvPr>
          <p:cNvSpPr txBox="1"/>
          <p:nvPr/>
        </p:nvSpPr>
        <p:spPr>
          <a:xfrm>
            <a:off x="3562350" y="2636475"/>
            <a:ext cx="5581650" cy="923330"/>
          </a:xfrm>
          <a:prstGeom prst="rect">
            <a:avLst/>
          </a:prstGeom>
          <a:noFill/>
        </p:spPr>
        <p:txBody>
          <a:bodyPr wrap="square" rtlCol="0">
            <a:spAutoFit/>
          </a:bodyPr>
          <a:lstStyle/>
          <a:p>
            <a:r>
              <a:rPr lang="en-US" dirty="0"/>
              <a:t>Andres noticed that </a:t>
            </a:r>
            <a:r>
              <a:rPr lang="en-US" dirty="0" err="1"/>
              <a:t>SSH’ing</a:t>
            </a:r>
            <a:r>
              <a:rPr lang="en-US" dirty="0"/>
              <a:t> into his machines was taking slightly longer, and using more computational resources than normal</a:t>
            </a:r>
          </a:p>
        </p:txBody>
      </p:sp>
      <p:sp>
        <p:nvSpPr>
          <p:cNvPr id="10" name="TextBox 9">
            <a:extLst>
              <a:ext uri="{FF2B5EF4-FFF2-40B4-BE49-F238E27FC236}">
                <a16:creationId xmlns:a16="http://schemas.microsoft.com/office/drawing/2014/main" id="{AD407A8C-1D34-2A1E-E748-3000F1633BD1}"/>
              </a:ext>
            </a:extLst>
          </p:cNvPr>
          <p:cNvSpPr txBox="1"/>
          <p:nvPr/>
        </p:nvSpPr>
        <p:spPr>
          <a:xfrm>
            <a:off x="3429000" y="4159624"/>
            <a:ext cx="7086600" cy="923330"/>
          </a:xfrm>
          <a:prstGeom prst="rect">
            <a:avLst/>
          </a:prstGeom>
          <a:noFill/>
        </p:spPr>
        <p:txBody>
          <a:bodyPr wrap="square" rtlCol="0">
            <a:spAutoFit/>
          </a:bodyPr>
          <a:lstStyle/>
          <a:p>
            <a:r>
              <a:rPr lang="en-US" dirty="0"/>
              <a:t>This caused him to inspect the source code to find the cause of this problem. He eventually stumbled upon this backdoor in the XZ library and immediately reported it</a:t>
            </a:r>
          </a:p>
        </p:txBody>
      </p:sp>
      <p:sp>
        <p:nvSpPr>
          <p:cNvPr id="11" name="TextBox 10">
            <a:extLst>
              <a:ext uri="{FF2B5EF4-FFF2-40B4-BE49-F238E27FC236}">
                <a16:creationId xmlns:a16="http://schemas.microsoft.com/office/drawing/2014/main" id="{5F48ADE1-A106-5090-24FC-0F57824815E6}"/>
              </a:ext>
            </a:extLst>
          </p:cNvPr>
          <p:cNvSpPr txBox="1"/>
          <p:nvPr/>
        </p:nvSpPr>
        <p:spPr>
          <a:xfrm>
            <a:off x="4273024" y="5250785"/>
            <a:ext cx="2710999" cy="523220"/>
          </a:xfrm>
          <a:prstGeom prst="rect">
            <a:avLst/>
          </a:prstGeom>
          <a:noFill/>
        </p:spPr>
        <p:txBody>
          <a:bodyPr wrap="none" rtlCol="0">
            <a:spAutoFit/>
          </a:bodyPr>
          <a:lstStyle/>
          <a:p>
            <a:r>
              <a:rPr lang="en-US" sz="2800" b="1" dirty="0">
                <a:latin typeface="Abadi" panose="020B0604020104020204" pitchFamily="34" charset="0"/>
              </a:rPr>
              <a:t>CVE 2024 3094</a:t>
            </a:r>
          </a:p>
        </p:txBody>
      </p:sp>
      <p:sp>
        <p:nvSpPr>
          <p:cNvPr id="13" name="TextBox 12">
            <a:extLst>
              <a:ext uri="{FF2B5EF4-FFF2-40B4-BE49-F238E27FC236}">
                <a16:creationId xmlns:a16="http://schemas.microsoft.com/office/drawing/2014/main" id="{892AE890-1778-3055-EE8F-53EA565D5C2F}"/>
              </a:ext>
            </a:extLst>
          </p:cNvPr>
          <p:cNvSpPr txBox="1"/>
          <p:nvPr/>
        </p:nvSpPr>
        <p:spPr>
          <a:xfrm>
            <a:off x="3429000" y="5825962"/>
            <a:ext cx="4608954" cy="369332"/>
          </a:xfrm>
          <a:prstGeom prst="rect">
            <a:avLst/>
          </a:prstGeom>
          <a:noFill/>
        </p:spPr>
        <p:txBody>
          <a:bodyPr wrap="none" rtlCol="0">
            <a:spAutoFit/>
          </a:bodyPr>
          <a:lstStyle/>
          <a:p>
            <a:r>
              <a:rPr lang="en-US" dirty="0"/>
              <a:t>The vulnerability was fixed shortly after that</a:t>
            </a:r>
          </a:p>
        </p:txBody>
      </p:sp>
    </p:spTree>
    <p:extLst>
      <p:ext uri="{BB962C8B-B14F-4D97-AF65-F5344CB8AC3E}">
        <p14:creationId xmlns:p14="http://schemas.microsoft.com/office/powerpoint/2010/main" val="2387967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515DE61-0BC4-1780-3D85-EDF786EACE49}"/>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06C19861-2C0D-00E5-2E21-1D29666D1F50}"/>
              </a:ext>
            </a:extLst>
          </p:cNvPr>
          <p:cNvGrpSpPr/>
          <p:nvPr/>
        </p:nvGrpSpPr>
        <p:grpSpPr>
          <a:xfrm>
            <a:off x="-6350" y="6466078"/>
            <a:ext cx="12204700" cy="398780"/>
            <a:chOff x="-6350" y="6466078"/>
            <a:chExt cx="12204700" cy="398780"/>
          </a:xfrm>
          <a:solidFill>
            <a:schemeClr val="accent3"/>
          </a:solidFill>
        </p:grpSpPr>
        <p:sp>
          <p:nvSpPr>
            <p:cNvPr id="4" name="object 4">
              <a:extLst>
                <a:ext uri="{FF2B5EF4-FFF2-40B4-BE49-F238E27FC236}">
                  <a16:creationId xmlns:a16="http://schemas.microsoft.com/office/drawing/2014/main" id="{C8A14BEC-9E89-7A3F-7738-ECA8CCB5EACC}"/>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a:extLst>
                <a:ext uri="{FF2B5EF4-FFF2-40B4-BE49-F238E27FC236}">
                  <a16:creationId xmlns:a16="http://schemas.microsoft.com/office/drawing/2014/main" id="{21DEA34D-1D91-7C70-4A4B-95825953C776}"/>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81872690-4520-73A8-20D6-26AB9099D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7D0B2CF3-B45C-D93A-76A4-DCAA4F34B9DB}"/>
              </a:ext>
            </a:extLst>
          </p:cNvPr>
          <p:cNvSpPr>
            <a:spLocks noGrp="1"/>
          </p:cNvSpPr>
          <p:nvPr>
            <p:ph type="sldNum" sz="quarter" idx="7"/>
          </p:nvPr>
        </p:nvSpPr>
        <p:spPr/>
        <p:txBody>
          <a:bodyPr/>
          <a:lstStyle/>
          <a:p>
            <a:fld id="{B6F15528-21DE-4FAA-801E-634DDDAF4B2B}" type="slidenum">
              <a:rPr lang="en-US" smtClean="0"/>
              <a:t>7</a:t>
            </a:fld>
            <a:endParaRPr lang="en-US" dirty="0"/>
          </a:p>
        </p:txBody>
      </p:sp>
      <p:sp>
        <p:nvSpPr>
          <p:cNvPr id="7" name="TextBox 6">
            <a:extLst>
              <a:ext uri="{FF2B5EF4-FFF2-40B4-BE49-F238E27FC236}">
                <a16:creationId xmlns:a16="http://schemas.microsoft.com/office/drawing/2014/main" id="{93308D31-7AC8-0316-2D68-6FE9E82BF6CE}"/>
              </a:ext>
            </a:extLst>
          </p:cNvPr>
          <p:cNvSpPr txBox="1"/>
          <p:nvPr/>
        </p:nvSpPr>
        <p:spPr>
          <a:xfrm>
            <a:off x="152400" y="123962"/>
            <a:ext cx="2040943" cy="523220"/>
          </a:xfrm>
          <a:prstGeom prst="rect">
            <a:avLst/>
          </a:prstGeom>
          <a:noFill/>
        </p:spPr>
        <p:txBody>
          <a:bodyPr wrap="none" rtlCol="0">
            <a:spAutoFit/>
          </a:bodyPr>
          <a:lstStyle/>
          <a:p>
            <a:r>
              <a:rPr lang="en-US" sz="2800" b="1" dirty="0"/>
              <a:t>Story Time</a:t>
            </a:r>
          </a:p>
        </p:txBody>
      </p:sp>
      <p:pic>
        <p:nvPicPr>
          <p:cNvPr id="12" name="Picture 11">
            <a:extLst>
              <a:ext uri="{FF2B5EF4-FFF2-40B4-BE49-F238E27FC236}">
                <a16:creationId xmlns:a16="http://schemas.microsoft.com/office/drawing/2014/main" id="{17370560-D49E-73EE-AA24-B7A0DD68C655}"/>
              </a:ext>
            </a:extLst>
          </p:cNvPr>
          <p:cNvPicPr>
            <a:picLocks noChangeAspect="1"/>
          </p:cNvPicPr>
          <p:nvPr/>
        </p:nvPicPr>
        <p:blipFill>
          <a:blip r:embed="rId3"/>
          <a:stretch>
            <a:fillRect/>
          </a:stretch>
        </p:blipFill>
        <p:spPr>
          <a:xfrm>
            <a:off x="3810000" y="1066800"/>
            <a:ext cx="7606665" cy="1156569"/>
          </a:xfrm>
          <a:prstGeom prst="rect">
            <a:avLst/>
          </a:prstGeom>
          <a:ln>
            <a:solidFill>
              <a:schemeClr val="accent1"/>
            </a:solidFill>
          </a:ln>
        </p:spPr>
      </p:pic>
      <p:pic>
        <p:nvPicPr>
          <p:cNvPr id="15" name="Picture 14">
            <a:extLst>
              <a:ext uri="{FF2B5EF4-FFF2-40B4-BE49-F238E27FC236}">
                <a16:creationId xmlns:a16="http://schemas.microsoft.com/office/drawing/2014/main" id="{A76DE1D4-0F4E-D839-398F-7E911B8A9B3D}"/>
              </a:ext>
            </a:extLst>
          </p:cNvPr>
          <p:cNvPicPr>
            <a:picLocks noChangeAspect="1"/>
          </p:cNvPicPr>
          <p:nvPr/>
        </p:nvPicPr>
        <p:blipFill>
          <a:blip r:embed="rId4"/>
          <a:stretch>
            <a:fillRect/>
          </a:stretch>
        </p:blipFill>
        <p:spPr>
          <a:xfrm>
            <a:off x="228600" y="2636305"/>
            <a:ext cx="6100763" cy="881975"/>
          </a:xfrm>
          <a:prstGeom prst="rect">
            <a:avLst/>
          </a:prstGeom>
          <a:ln>
            <a:solidFill>
              <a:schemeClr val="accent1"/>
            </a:solidFill>
          </a:ln>
        </p:spPr>
      </p:pic>
      <p:sp>
        <p:nvSpPr>
          <p:cNvPr id="16" name="TextBox 15">
            <a:extLst>
              <a:ext uri="{FF2B5EF4-FFF2-40B4-BE49-F238E27FC236}">
                <a16:creationId xmlns:a16="http://schemas.microsoft.com/office/drawing/2014/main" id="{41310CE0-481D-3578-DCCE-42D3D63B5EB7}"/>
              </a:ext>
            </a:extLst>
          </p:cNvPr>
          <p:cNvSpPr txBox="1"/>
          <p:nvPr/>
        </p:nvSpPr>
        <p:spPr>
          <a:xfrm>
            <a:off x="990600" y="4467733"/>
            <a:ext cx="4211409" cy="369332"/>
          </a:xfrm>
          <a:prstGeom prst="rect">
            <a:avLst/>
          </a:prstGeom>
          <a:noFill/>
        </p:spPr>
        <p:txBody>
          <a:bodyPr wrap="none" rtlCol="0">
            <a:spAutoFit/>
          </a:bodyPr>
          <a:lstStyle/>
          <a:p>
            <a:r>
              <a:rPr lang="en-US" i="1" dirty="0"/>
              <a:t>Jia Tan has vanished since the incident</a:t>
            </a:r>
          </a:p>
        </p:txBody>
      </p:sp>
      <p:pic>
        <p:nvPicPr>
          <p:cNvPr id="4098" name="Picture 2">
            <a:extLst>
              <a:ext uri="{FF2B5EF4-FFF2-40B4-BE49-F238E27FC236}">
                <a16:creationId xmlns:a16="http://schemas.microsoft.com/office/drawing/2014/main" id="{9703C34A-804F-6DBB-20F2-B1C1E156754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0000"/>
          <a:stretch/>
        </p:blipFill>
        <p:spPr bwMode="auto">
          <a:xfrm>
            <a:off x="7099111" y="2438400"/>
            <a:ext cx="3716867" cy="36576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625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DE276B1-6F98-C51F-97F5-26D630D38E60}"/>
            </a:ext>
          </a:extLst>
        </p:cNvPr>
        <p:cNvGrpSpPr/>
        <p:nvPr/>
      </p:nvGrpSpPr>
      <p:grpSpPr>
        <a:xfrm>
          <a:off x="0" y="0"/>
          <a:ext cx="0" cy="0"/>
          <a:chOff x="0" y="0"/>
          <a:chExt cx="0" cy="0"/>
        </a:xfrm>
      </p:grpSpPr>
      <p:grpSp>
        <p:nvGrpSpPr>
          <p:cNvPr id="3" name="object 3">
            <a:extLst>
              <a:ext uri="{FF2B5EF4-FFF2-40B4-BE49-F238E27FC236}">
                <a16:creationId xmlns:a16="http://schemas.microsoft.com/office/drawing/2014/main" id="{F1165259-1E58-9FC6-A5EB-E2D4D78D485D}"/>
              </a:ext>
            </a:extLst>
          </p:cNvPr>
          <p:cNvGrpSpPr/>
          <p:nvPr/>
        </p:nvGrpSpPr>
        <p:grpSpPr>
          <a:xfrm>
            <a:off x="-6350" y="6466078"/>
            <a:ext cx="12204700" cy="398780"/>
            <a:chOff x="-6350" y="6466078"/>
            <a:chExt cx="12204700" cy="398780"/>
          </a:xfrm>
          <a:solidFill>
            <a:schemeClr val="accent3"/>
          </a:solidFill>
        </p:grpSpPr>
        <p:sp>
          <p:nvSpPr>
            <p:cNvPr id="4" name="object 4">
              <a:extLst>
                <a:ext uri="{FF2B5EF4-FFF2-40B4-BE49-F238E27FC236}">
                  <a16:creationId xmlns:a16="http://schemas.microsoft.com/office/drawing/2014/main" id="{8263966D-7468-6CF0-58E5-EE75A36B09A1}"/>
                </a:ext>
              </a:extLst>
            </p:cNvPr>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a:extLst>
                <a:ext uri="{FF2B5EF4-FFF2-40B4-BE49-F238E27FC236}">
                  <a16:creationId xmlns:a16="http://schemas.microsoft.com/office/drawing/2014/main" id="{8F9F7F9A-6D2C-D8E3-8E4B-EC8AAEF03225}"/>
                </a:ext>
              </a:extLst>
            </p:cNvPr>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3E3AA08D-CB15-29F6-13E1-0F9F462D7F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5CB191A2-BA7F-BBBA-2219-4BC0AAFDD787}"/>
              </a:ext>
            </a:extLst>
          </p:cNvPr>
          <p:cNvSpPr>
            <a:spLocks noGrp="1"/>
          </p:cNvSpPr>
          <p:nvPr>
            <p:ph type="sldNum" sz="quarter" idx="7"/>
          </p:nvPr>
        </p:nvSpPr>
        <p:spPr/>
        <p:txBody>
          <a:bodyPr/>
          <a:lstStyle/>
          <a:p>
            <a:fld id="{B6F15528-21DE-4FAA-801E-634DDDAF4B2B}" type="slidenum">
              <a:rPr lang="en-US" smtClean="0"/>
              <a:t>8</a:t>
            </a:fld>
            <a:endParaRPr lang="en-US" dirty="0"/>
          </a:p>
        </p:txBody>
      </p:sp>
      <p:sp>
        <p:nvSpPr>
          <p:cNvPr id="2" name="TextBox 1">
            <a:extLst>
              <a:ext uri="{FF2B5EF4-FFF2-40B4-BE49-F238E27FC236}">
                <a16:creationId xmlns:a16="http://schemas.microsoft.com/office/drawing/2014/main" id="{F2B0B4B7-A7EC-4468-479A-C6F4FEA583B4}"/>
              </a:ext>
            </a:extLst>
          </p:cNvPr>
          <p:cNvSpPr txBox="1"/>
          <p:nvPr/>
        </p:nvSpPr>
        <p:spPr>
          <a:xfrm>
            <a:off x="152400" y="152400"/>
            <a:ext cx="3482043" cy="523220"/>
          </a:xfrm>
          <a:prstGeom prst="rect">
            <a:avLst/>
          </a:prstGeom>
          <a:noFill/>
        </p:spPr>
        <p:txBody>
          <a:bodyPr wrap="none" rtlCol="0">
            <a:spAutoFit/>
          </a:bodyPr>
          <a:lstStyle/>
          <a:p>
            <a:r>
              <a:rPr lang="en-US" sz="2800" dirty="0"/>
              <a:t>Final Exam Logistics</a:t>
            </a:r>
          </a:p>
        </p:txBody>
      </p:sp>
      <p:sp>
        <p:nvSpPr>
          <p:cNvPr id="6" name="TextBox 5">
            <a:extLst>
              <a:ext uri="{FF2B5EF4-FFF2-40B4-BE49-F238E27FC236}">
                <a16:creationId xmlns:a16="http://schemas.microsoft.com/office/drawing/2014/main" id="{2C6CEDFC-E16F-E8EA-65A9-A4642D6EC66F}"/>
              </a:ext>
            </a:extLst>
          </p:cNvPr>
          <p:cNvSpPr txBox="1"/>
          <p:nvPr/>
        </p:nvSpPr>
        <p:spPr>
          <a:xfrm>
            <a:off x="228600" y="1295400"/>
            <a:ext cx="7136890" cy="1015663"/>
          </a:xfrm>
          <a:prstGeom prst="rect">
            <a:avLst/>
          </a:prstGeom>
          <a:noFill/>
        </p:spPr>
        <p:txBody>
          <a:bodyPr wrap="none" rtlCol="0">
            <a:spAutoFit/>
          </a:bodyPr>
          <a:lstStyle/>
          <a:p>
            <a:r>
              <a:rPr lang="en-US" sz="2000" dirty="0"/>
              <a:t>Tuesday, December 10</a:t>
            </a:r>
            <a:r>
              <a:rPr lang="en-US" sz="2000" baseline="30000" dirty="0"/>
              <a:t>th</a:t>
            </a:r>
            <a:r>
              <a:rPr lang="en-US" sz="2000" dirty="0"/>
              <a:t> 2PM – 3:50 PM in Romney Hall 315</a:t>
            </a:r>
          </a:p>
          <a:p>
            <a:endParaRPr lang="en-US" sz="2000" dirty="0"/>
          </a:p>
          <a:p>
            <a:endParaRPr lang="en-US" sz="2000" dirty="0"/>
          </a:p>
        </p:txBody>
      </p:sp>
      <p:sp>
        <p:nvSpPr>
          <p:cNvPr id="7" name="TextBox 6">
            <a:extLst>
              <a:ext uri="{FF2B5EF4-FFF2-40B4-BE49-F238E27FC236}">
                <a16:creationId xmlns:a16="http://schemas.microsoft.com/office/drawing/2014/main" id="{B6C16284-3891-B805-17A7-3E6F8255CD25}"/>
              </a:ext>
            </a:extLst>
          </p:cNvPr>
          <p:cNvSpPr txBox="1"/>
          <p:nvPr/>
        </p:nvSpPr>
        <p:spPr>
          <a:xfrm>
            <a:off x="228600" y="2401615"/>
            <a:ext cx="6276077" cy="646331"/>
          </a:xfrm>
          <a:prstGeom prst="rect">
            <a:avLst/>
          </a:prstGeom>
          <a:noFill/>
        </p:spPr>
        <p:txBody>
          <a:bodyPr wrap="none" rtlCol="0">
            <a:spAutoFit/>
          </a:bodyPr>
          <a:lstStyle/>
          <a:p>
            <a:r>
              <a:rPr lang="en-US" dirty="0"/>
              <a:t>You are allowed to use one </a:t>
            </a:r>
            <a:r>
              <a:rPr lang="en-US" dirty="0" err="1"/>
              <a:t>notesheet</a:t>
            </a:r>
            <a:r>
              <a:rPr lang="en-US" dirty="0"/>
              <a:t> (8.5 x 11, both sides)</a:t>
            </a:r>
          </a:p>
          <a:p>
            <a:pPr marL="285750" indent="-285750">
              <a:buFont typeface="Arial" panose="020B0604020202020204" pitchFamily="34" charset="0"/>
              <a:buChar char="•"/>
            </a:pPr>
            <a:r>
              <a:rPr lang="en-US" dirty="0"/>
              <a:t>Can be handwritten or typed</a:t>
            </a:r>
          </a:p>
        </p:txBody>
      </p:sp>
      <p:sp>
        <p:nvSpPr>
          <p:cNvPr id="8" name="TextBox 7">
            <a:extLst>
              <a:ext uri="{FF2B5EF4-FFF2-40B4-BE49-F238E27FC236}">
                <a16:creationId xmlns:a16="http://schemas.microsoft.com/office/drawing/2014/main" id="{B2AF16DE-3DF1-6CD1-DA6F-4D76C4D1E5DB}"/>
              </a:ext>
            </a:extLst>
          </p:cNvPr>
          <p:cNvSpPr txBox="1"/>
          <p:nvPr/>
        </p:nvSpPr>
        <p:spPr>
          <a:xfrm>
            <a:off x="256374" y="3263639"/>
            <a:ext cx="7718780" cy="923330"/>
          </a:xfrm>
          <a:prstGeom prst="rect">
            <a:avLst/>
          </a:prstGeom>
          <a:noFill/>
        </p:spPr>
        <p:txBody>
          <a:bodyPr wrap="none" rtlCol="0">
            <a:spAutoFit/>
          </a:bodyPr>
          <a:lstStyle/>
          <a:p>
            <a:r>
              <a:rPr lang="en-US" dirty="0"/>
              <a:t>The exam will be about 15 questions</a:t>
            </a:r>
          </a:p>
          <a:p>
            <a:pPr marL="285750" indent="-285750">
              <a:buFont typeface="Arial" panose="020B0604020202020204" pitchFamily="34" charset="0"/>
              <a:buChar char="•"/>
            </a:pPr>
            <a:r>
              <a:rPr lang="en-US" dirty="0"/>
              <a:t>14 short answer questions that can be answered in 1-3 sentences</a:t>
            </a:r>
          </a:p>
          <a:p>
            <a:pPr marL="285750" indent="-285750">
              <a:buFont typeface="Arial" panose="020B0604020202020204" pitchFamily="34" charset="0"/>
              <a:buChar char="•"/>
            </a:pPr>
            <a:r>
              <a:rPr lang="en-US" dirty="0"/>
              <a:t>1 question where you will develop a threat model for a software system</a:t>
            </a:r>
          </a:p>
        </p:txBody>
      </p:sp>
      <p:sp>
        <p:nvSpPr>
          <p:cNvPr id="9" name="TextBox 8">
            <a:extLst>
              <a:ext uri="{FF2B5EF4-FFF2-40B4-BE49-F238E27FC236}">
                <a16:creationId xmlns:a16="http://schemas.microsoft.com/office/drawing/2014/main" id="{4F821BB8-93D2-F662-5D4A-CEB9008BEB26}"/>
              </a:ext>
            </a:extLst>
          </p:cNvPr>
          <p:cNvSpPr txBox="1"/>
          <p:nvPr/>
        </p:nvSpPr>
        <p:spPr>
          <a:xfrm>
            <a:off x="279163" y="1820506"/>
            <a:ext cx="2818400" cy="400110"/>
          </a:xfrm>
          <a:prstGeom prst="rect">
            <a:avLst/>
          </a:prstGeom>
          <a:noFill/>
        </p:spPr>
        <p:txBody>
          <a:bodyPr wrap="none" rtlCol="0">
            <a:spAutoFit/>
          </a:bodyPr>
          <a:lstStyle/>
          <a:p>
            <a:r>
              <a:rPr lang="en-US" sz="2000" dirty="0"/>
              <a:t>15% of your final grade</a:t>
            </a:r>
          </a:p>
        </p:txBody>
      </p:sp>
      <p:sp>
        <p:nvSpPr>
          <p:cNvPr id="10" name="TextBox 9">
            <a:extLst>
              <a:ext uri="{FF2B5EF4-FFF2-40B4-BE49-F238E27FC236}">
                <a16:creationId xmlns:a16="http://schemas.microsoft.com/office/drawing/2014/main" id="{3FD01413-D96E-7BE4-6108-C85D42587223}"/>
              </a:ext>
            </a:extLst>
          </p:cNvPr>
          <p:cNvSpPr txBox="1"/>
          <p:nvPr/>
        </p:nvSpPr>
        <p:spPr>
          <a:xfrm>
            <a:off x="228600" y="4506075"/>
            <a:ext cx="5109091" cy="369332"/>
          </a:xfrm>
          <a:prstGeom prst="rect">
            <a:avLst/>
          </a:prstGeom>
          <a:noFill/>
        </p:spPr>
        <p:txBody>
          <a:bodyPr wrap="none" rtlCol="0">
            <a:spAutoFit/>
          </a:bodyPr>
          <a:lstStyle/>
          <a:p>
            <a:r>
              <a:rPr lang="en-US" dirty="0"/>
              <a:t>Study guide can be found on the course website</a:t>
            </a:r>
          </a:p>
        </p:txBody>
      </p:sp>
    </p:spTree>
    <p:extLst>
      <p:ext uri="{BB962C8B-B14F-4D97-AF65-F5344CB8AC3E}">
        <p14:creationId xmlns:p14="http://schemas.microsoft.com/office/powerpoint/2010/main" val="3474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350" y="6466078"/>
            <a:ext cx="12204700" cy="398780"/>
            <a:chOff x="-6350" y="6466078"/>
            <a:chExt cx="12204700" cy="398780"/>
          </a:xfrm>
          <a:solidFill>
            <a:schemeClr val="accent3"/>
          </a:solidFill>
        </p:grpSpPr>
        <p:sp>
          <p:nvSpPr>
            <p:cNvPr id="4" name="object 4"/>
            <p:cNvSpPr/>
            <p:nvPr/>
          </p:nvSpPr>
          <p:spPr>
            <a:xfrm>
              <a:off x="0" y="6472428"/>
              <a:ext cx="12192000" cy="386080"/>
            </a:xfrm>
            <a:custGeom>
              <a:avLst/>
              <a:gdLst/>
              <a:ahLst/>
              <a:cxnLst/>
              <a:rect l="l" t="t" r="r" b="b"/>
              <a:pathLst>
                <a:path w="12192000" h="386079">
                  <a:moveTo>
                    <a:pt x="12192000" y="0"/>
                  </a:moveTo>
                  <a:lnTo>
                    <a:pt x="0" y="0"/>
                  </a:lnTo>
                  <a:lnTo>
                    <a:pt x="0" y="385572"/>
                  </a:lnTo>
                  <a:lnTo>
                    <a:pt x="12192000" y="385572"/>
                  </a:lnTo>
                  <a:lnTo>
                    <a:pt x="12192000" y="0"/>
                  </a:lnTo>
                  <a:close/>
                </a:path>
              </a:pathLst>
            </a:custGeom>
            <a:grpFill/>
            <a:ln>
              <a:solidFill>
                <a:schemeClr val="accent3">
                  <a:lumMod val="75000"/>
                </a:schemeClr>
              </a:solidFill>
            </a:ln>
          </p:spPr>
          <p:txBody>
            <a:bodyPr wrap="square" lIns="0" tIns="0" rIns="0" bIns="0" rtlCol="0"/>
            <a:lstStyle/>
            <a:p>
              <a:endParaRPr/>
            </a:p>
          </p:txBody>
        </p:sp>
        <p:sp>
          <p:nvSpPr>
            <p:cNvPr id="5" name="object 5"/>
            <p:cNvSpPr/>
            <p:nvPr/>
          </p:nvSpPr>
          <p:spPr>
            <a:xfrm>
              <a:off x="0" y="6472428"/>
              <a:ext cx="12192000" cy="386080"/>
            </a:xfrm>
            <a:custGeom>
              <a:avLst/>
              <a:gdLst/>
              <a:ahLst/>
              <a:cxnLst/>
              <a:rect l="l" t="t" r="r" b="b"/>
              <a:pathLst>
                <a:path w="12192000" h="386079">
                  <a:moveTo>
                    <a:pt x="0" y="385572"/>
                  </a:moveTo>
                  <a:lnTo>
                    <a:pt x="12192000" y="385572"/>
                  </a:lnTo>
                  <a:lnTo>
                    <a:pt x="12192000" y="0"/>
                  </a:lnTo>
                  <a:lnTo>
                    <a:pt x="0" y="0"/>
                  </a:lnTo>
                  <a:lnTo>
                    <a:pt x="0" y="385572"/>
                  </a:lnTo>
                  <a:close/>
                </a:path>
              </a:pathLst>
            </a:custGeom>
            <a:grpFill/>
            <a:ln w="12700">
              <a:solidFill>
                <a:schemeClr val="accent3">
                  <a:lumMod val="75000"/>
                </a:schemeClr>
              </a:solidFill>
            </a:ln>
          </p:spPr>
          <p:txBody>
            <a:bodyPr wrap="square" lIns="0" tIns="0" rIns="0" bIns="0" rtlCol="0"/>
            <a:lstStyle/>
            <a:p>
              <a:endParaRPr/>
            </a:p>
          </p:txBody>
        </p:sp>
      </p:grpSp>
      <p:pic>
        <p:nvPicPr>
          <p:cNvPr id="22" name="Picture 21" descr="Logo&#10;&#10;Description automatically generated with medium confidence">
            <a:extLst>
              <a:ext uri="{FF2B5EF4-FFF2-40B4-BE49-F238E27FC236}">
                <a16:creationId xmlns:a16="http://schemas.microsoft.com/office/drawing/2014/main" id="{56169902-58B3-4978-946A-5780F321F4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8400" y="6465057"/>
            <a:ext cx="1468264" cy="369332"/>
          </a:xfrm>
          <a:prstGeom prst="rect">
            <a:avLst/>
          </a:prstGeom>
        </p:spPr>
      </p:pic>
      <p:sp>
        <p:nvSpPr>
          <p:cNvPr id="24" name="Slide Number Placeholder 23">
            <a:extLst>
              <a:ext uri="{FF2B5EF4-FFF2-40B4-BE49-F238E27FC236}">
                <a16:creationId xmlns:a16="http://schemas.microsoft.com/office/drawing/2014/main" id="{C68E4979-F7D8-4A7C-98C3-63A5B4CDDCB7}"/>
              </a:ext>
            </a:extLst>
          </p:cNvPr>
          <p:cNvSpPr>
            <a:spLocks noGrp="1"/>
          </p:cNvSpPr>
          <p:nvPr>
            <p:ph type="sldNum" sz="quarter" idx="7"/>
          </p:nvPr>
        </p:nvSpPr>
        <p:spPr/>
        <p:txBody>
          <a:bodyPr/>
          <a:lstStyle/>
          <a:p>
            <a:fld id="{B6F15528-21DE-4FAA-801E-634DDDAF4B2B}" type="slidenum">
              <a:rPr lang="en-US" smtClean="0"/>
              <a:t>9</a:t>
            </a:fld>
            <a:endParaRPr lang="en-US" dirty="0"/>
          </a:p>
        </p:txBody>
      </p:sp>
      <p:sp>
        <p:nvSpPr>
          <p:cNvPr id="10" name="TextBox 9">
            <a:extLst>
              <a:ext uri="{FF2B5EF4-FFF2-40B4-BE49-F238E27FC236}">
                <a16:creationId xmlns:a16="http://schemas.microsoft.com/office/drawing/2014/main" id="{06127BFA-D63A-0250-2F7D-A34A7A43C97A}"/>
              </a:ext>
            </a:extLst>
          </p:cNvPr>
          <p:cNvSpPr txBox="1"/>
          <p:nvPr/>
        </p:nvSpPr>
        <p:spPr>
          <a:xfrm>
            <a:off x="76200" y="152400"/>
            <a:ext cx="2770310" cy="461665"/>
          </a:xfrm>
          <a:prstGeom prst="rect">
            <a:avLst/>
          </a:prstGeom>
          <a:noFill/>
        </p:spPr>
        <p:txBody>
          <a:bodyPr wrap="none" rtlCol="0">
            <a:spAutoFit/>
          </a:bodyPr>
          <a:lstStyle/>
          <a:p>
            <a:r>
              <a:rPr lang="en-US" sz="2400" dirty="0"/>
              <a:t>CSCI 476 Timeline</a:t>
            </a:r>
          </a:p>
        </p:txBody>
      </p:sp>
      <p:graphicFrame>
        <p:nvGraphicFramePr>
          <p:cNvPr id="11" name="Table 11">
            <a:extLst>
              <a:ext uri="{FF2B5EF4-FFF2-40B4-BE49-F238E27FC236}">
                <a16:creationId xmlns:a16="http://schemas.microsoft.com/office/drawing/2014/main" id="{0745255C-84A3-D056-069D-2AC9313ED754}"/>
              </a:ext>
            </a:extLst>
          </p:cNvPr>
          <p:cNvGraphicFramePr>
            <a:graphicFrameLocks noGrp="1"/>
          </p:cNvGraphicFramePr>
          <p:nvPr/>
        </p:nvGraphicFramePr>
        <p:xfrm>
          <a:off x="685800" y="1447800"/>
          <a:ext cx="10515600" cy="94488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038474970"/>
                    </a:ext>
                  </a:extLst>
                </a:gridCol>
                <a:gridCol w="2628900">
                  <a:extLst>
                    <a:ext uri="{9D8B030D-6E8A-4147-A177-3AD203B41FA5}">
                      <a16:colId xmlns:a16="http://schemas.microsoft.com/office/drawing/2014/main" val="1670683129"/>
                    </a:ext>
                  </a:extLst>
                </a:gridCol>
                <a:gridCol w="2628900">
                  <a:extLst>
                    <a:ext uri="{9D8B030D-6E8A-4147-A177-3AD203B41FA5}">
                      <a16:colId xmlns:a16="http://schemas.microsoft.com/office/drawing/2014/main" val="331148388"/>
                    </a:ext>
                  </a:extLst>
                </a:gridCol>
                <a:gridCol w="2628900">
                  <a:extLst>
                    <a:ext uri="{9D8B030D-6E8A-4147-A177-3AD203B41FA5}">
                      <a16:colId xmlns:a16="http://schemas.microsoft.com/office/drawing/2014/main" val="3838667818"/>
                    </a:ext>
                  </a:extLst>
                </a:gridCol>
              </a:tblGrid>
              <a:tr h="370840">
                <a:tc>
                  <a:txBody>
                    <a:bodyPr/>
                    <a:lstStyle/>
                    <a:p>
                      <a:pPr algn="ctr"/>
                      <a:r>
                        <a:rPr lang="en-US" sz="2800" dirty="0"/>
                        <a:t>Software Security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r>
                        <a:rPr lang="en-US" sz="2800" dirty="0"/>
                        <a:t>Web Security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p>
                      <a:pPr algn="ctr"/>
                      <a:r>
                        <a:rPr lang="en-US" sz="2800" dirty="0"/>
                        <a:t>Network Security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2800" dirty="0"/>
                        <a:t>Cryptography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2441652081"/>
                  </a:ext>
                </a:extLst>
              </a:tr>
            </a:tbl>
          </a:graphicData>
        </a:graphic>
      </p:graphicFrame>
      <p:sp>
        <p:nvSpPr>
          <p:cNvPr id="13" name="TextBox 12">
            <a:extLst>
              <a:ext uri="{FF2B5EF4-FFF2-40B4-BE49-F238E27FC236}">
                <a16:creationId xmlns:a16="http://schemas.microsoft.com/office/drawing/2014/main" id="{A4C3C0B7-A8A8-27B7-7F07-4248B87C8DFA}"/>
              </a:ext>
            </a:extLst>
          </p:cNvPr>
          <p:cNvSpPr txBox="1"/>
          <p:nvPr/>
        </p:nvSpPr>
        <p:spPr>
          <a:xfrm>
            <a:off x="838200" y="3581400"/>
            <a:ext cx="8458200" cy="1938992"/>
          </a:xfrm>
          <a:prstGeom prst="rect">
            <a:avLst/>
          </a:prstGeom>
          <a:noFill/>
        </p:spPr>
        <p:txBody>
          <a:bodyPr wrap="square" rtlCol="0">
            <a:spAutoFit/>
          </a:bodyPr>
          <a:lstStyle/>
          <a:p>
            <a:r>
              <a:rPr lang="en-US" sz="2400" dirty="0"/>
              <a:t>Look at a variety of attacks in the realm of </a:t>
            </a:r>
            <a:r>
              <a:rPr lang="en-US" sz="2400" b="1" dirty="0"/>
              <a:t>software security</a:t>
            </a:r>
            <a:r>
              <a:rPr lang="en-US" sz="2400" dirty="0"/>
              <a:t>, </a:t>
            </a:r>
            <a:r>
              <a:rPr lang="en-US" sz="2400" b="1" dirty="0"/>
              <a:t>web security</a:t>
            </a:r>
            <a:r>
              <a:rPr lang="en-US" sz="2400" dirty="0"/>
              <a:t>, </a:t>
            </a:r>
            <a:r>
              <a:rPr lang="en-US" sz="2400" b="1" dirty="0"/>
              <a:t>network security</a:t>
            </a:r>
            <a:r>
              <a:rPr lang="en-US" sz="2400" dirty="0"/>
              <a:t>, </a:t>
            </a:r>
            <a:r>
              <a:rPr lang="en-US" sz="2400" b="1" dirty="0"/>
              <a:t>cryptography</a:t>
            </a:r>
          </a:p>
          <a:p>
            <a:endParaRPr lang="en-US" sz="2400" dirty="0"/>
          </a:p>
          <a:p>
            <a:r>
              <a:rPr lang="en-US" sz="2400" dirty="0">
                <a:sym typeface="Wingdings" panose="05000000000000000000" pitchFamily="2" charset="2"/>
              </a:rPr>
              <a:t> Learn the countermeasures for these attacks (and how effective they are)</a:t>
            </a:r>
            <a:endParaRPr lang="en-US" sz="2400" dirty="0"/>
          </a:p>
        </p:txBody>
      </p:sp>
      <p:sp>
        <p:nvSpPr>
          <p:cNvPr id="14" name="TextBox 13">
            <a:extLst>
              <a:ext uri="{FF2B5EF4-FFF2-40B4-BE49-F238E27FC236}">
                <a16:creationId xmlns:a16="http://schemas.microsoft.com/office/drawing/2014/main" id="{5516C54A-6E41-5392-301C-29E4671E575E}"/>
              </a:ext>
            </a:extLst>
          </p:cNvPr>
          <p:cNvSpPr txBox="1"/>
          <p:nvPr/>
        </p:nvSpPr>
        <p:spPr>
          <a:xfrm>
            <a:off x="183098" y="1078468"/>
            <a:ext cx="902811" cy="369332"/>
          </a:xfrm>
          <a:prstGeom prst="rect">
            <a:avLst/>
          </a:prstGeom>
          <a:noFill/>
        </p:spPr>
        <p:txBody>
          <a:bodyPr wrap="none" rtlCol="0">
            <a:spAutoFit/>
          </a:bodyPr>
          <a:lstStyle/>
          <a:p>
            <a:r>
              <a:rPr lang="en-US" dirty="0"/>
              <a:t>August</a:t>
            </a:r>
          </a:p>
        </p:txBody>
      </p:sp>
      <p:sp>
        <p:nvSpPr>
          <p:cNvPr id="15" name="TextBox 14">
            <a:extLst>
              <a:ext uri="{FF2B5EF4-FFF2-40B4-BE49-F238E27FC236}">
                <a16:creationId xmlns:a16="http://schemas.microsoft.com/office/drawing/2014/main" id="{65B94BAF-6731-CD3D-DB86-6183EEAA29C1}"/>
              </a:ext>
            </a:extLst>
          </p:cNvPr>
          <p:cNvSpPr txBox="1"/>
          <p:nvPr/>
        </p:nvSpPr>
        <p:spPr>
          <a:xfrm>
            <a:off x="8229600" y="1093092"/>
            <a:ext cx="1249060" cy="369332"/>
          </a:xfrm>
          <a:prstGeom prst="rect">
            <a:avLst/>
          </a:prstGeom>
          <a:noFill/>
        </p:spPr>
        <p:txBody>
          <a:bodyPr wrap="none" rtlCol="0">
            <a:spAutoFit/>
          </a:bodyPr>
          <a:lstStyle/>
          <a:p>
            <a:r>
              <a:rPr lang="en-US" dirty="0"/>
              <a:t>November</a:t>
            </a:r>
          </a:p>
        </p:txBody>
      </p:sp>
      <p:sp>
        <p:nvSpPr>
          <p:cNvPr id="17" name="TextBox 16">
            <a:extLst>
              <a:ext uri="{FF2B5EF4-FFF2-40B4-BE49-F238E27FC236}">
                <a16:creationId xmlns:a16="http://schemas.microsoft.com/office/drawing/2014/main" id="{8339763A-FEA1-AFA0-33EE-F28C1318695C}"/>
              </a:ext>
            </a:extLst>
          </p:cNvPr>
          <p:cNvSpPr txBox="1"/>
          <p:nvPr/>
        </p:nvSpPr>
        <p:spPr>
          <a:xfrm>
            <a:off x="2916759" y="1095269"/>
            <a:ext cx="1005403" cy="369332"/>
          </a:xfrm>
          <a:prstGeom prst="rect">
            <a:avLst/>
          </a:prstGeom>
          <a:noFill/>
        </p:spPr>
        <p:txBody>
          <a:bodyPr wrap="none" rtlCol="0">
            <a:spAutoFit/>
          </a:bodyPr>
          <a:lstStyle/>
          <a:p>
            <a:r>
              <a:rPr lang="en-US" dirty="0"/>
              <a:t>October</a:t>
            </a:r>
          </a:p>
        </p:txBody>
      </p:sp>
    </p:spTree>
    <p:extLst>
      <p:ext uri="{BB962C8B-B14F-4D97-AF65-F5344CB8AC3E}">
        <p14:creationId xmlns:p14="http://schemas.microsoft.com/office/powerpoint/2010/main" val="366303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5155</TotalTime>
  <Words>2745</Words>
  <Application>Microsoft Office PowerPoint</Application>
  <PresentationFormat>Widescreen</PresentationFormat>
  <Paragraphs>325</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Abadi</vt:lpstr>
      <vt:lpstr>Arial</vt:lpstr>
      <vt:lpstr>Calibri</vt:lpstr>
      <vt:lpstr>Courier New</vt:lpstr>
      <vt:lpstr>Helvetica Neue</vt:lpstr>
      <vt:lpstr>Roboto</vt:lpstr>
      <vt:lpstr>Wingdings</vt:lpstr>
      <vt:lpstr>Office Theme</vt:lpstr>
      <vt:lpstr>CSCI 476: Computer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476</dc:title>
  <dc:creator>Reese Pearsall</dc:creator>
  <cp:lastModifiedBy>Pearsall, Reese</cp:lastModifiedBy>
  <cp:revision>48</cp:revision>
  <dcterms:created xsi:type="dcterms:W3CDTF">2022-08-21T16:55:59Z</dcterms:created>
  <dcterms:modified xsi:type="dcterms:W3CDTF">2024-12-05T21:18:13Z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2021-05-09T00:00:00Z</vt:filetime>
  </property>
  <property fmtid="{D5CDD505-2E9C-101B-9397-08002B2CF9AE}" pid="3" name="Creator">
    <vt:lpwstr>Microsoft® PowerPoint® for Microsoft 365</vt:lpwstr>
  </property>
  <property fmtid="{D5CDD505-2E9C-101B-9397-08002B2CF9AE}" pid="4" name="LastSaved">
    <vt:filetime>2022-08-21T00:00:00Z</vt:filetime>
  </property>
  <property fmtid="{D5CDD505-2E9C-101B-9397-08002B2CF9AE}" pid="5" name="Producer">
    <vt:lpwstr>Microsoft® PowerPoint® for Microsoft 365</vt:lpwstr>
  </property>
</Properties>
</file>